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2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3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C3C2B7"/>
                </a:solidFill>
                <a:latin typeface="Calibri"/>
              </a:defRPr>
            </a:pPr>
            <a:r>
              <a:rPr sz="1200" b="0" i="0" u="none" strike="noStrike">
                <a:solidFill>
                  <a:srgbClr val="C3C2B7"/>
                </a:solidFill>
                <a:latin typeface="Calibri"/>
              </a:rPr>
              <a:t>Oven setpoint 305 → 330 °C: measured response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Zone 2 temp (°C)</c:v>
                </c:pt>
              </c:strCache>
            </c:strRef>
          </c:tx>
          <c:spPr>
            <a:solidFill>
              <a:srgbClr val="3987E5"/>
            </a:solidFill>
            <a:ln w="31750" cap="flat">
              <a:solidFill>
                <a:srgbClr val="3987E5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3987E5"/>
              </a:solidFill>
              <a:ln w="9525" cap="flat">
                <a:solidFill>
                  <a:srgbClr val="3987E5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Sheet1!$A$2:$A$14</c:f>
              <c:multiLvlStrCache>
                <c:ptCount val="13"/>
                <c:lvl>
                  <c:pt idx="0">
                    <c:v>0</c:v>
                  </c:pt>
                  <c:pt idx="1">
                    <c:v>5</c:v>
                  </c:pt>
                  <c:pt idx="2">
                    <c:v>10</c:v>
                  </c:pt>
                  <c:pt idx="3">
                    <c:v>15</c:v>
                  </c:pt>
                  <c:pt idx="4">
                    <c:v>20</c:v>
                  </c:pt>
                  <c:pt idx="5">
                    <c:v>25</c:v>
                  </c:pt>
                  <c:pt idx="6">
                    <c:v>30</c:v>
                  </c:pt>
                  <c:pt idx="7">
                    <c:v>35</c:v>
                  </c:pt>
                  <c:pt idx="8">
                    <c:v>40</c:v>
                  </c:pt>
                  <c:pt idx="9">
                    <c:v>45</c:v>
                  </c:pt>
                  <c:pt idx="10">
                    <c:v>50</c:v>
                  </c:pt>
                  <c:pt idx="11">
                    <c:v>55</c:v>
                  </c:pt>
                  <c:pt idx="12">
                    <c:v>60</c:v>
                  </c:pt>
                </c:lvl>
              </c:multiLvlStrCache>
            </c:multiLvl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305.2</c:v>
                </c:pt>
                <c:pt idx="1">
                  <c:v>309.4</c:v>
                </c:pt>
                <c:pt idx="2">
                  <c:v>316</c:v>
                </c:pt>
                <c:pt idx="3">
                  <c:v>321.7</c:v>
                </c:pt>
                <c:pt idx="4">
                  <c:v>325.6</c:v>
                </c:pt>
                <c:pt idx="5">
                  <c:v>328</c:v>
                </c:pt>
                <c:pt idx="6">
                  <c:v>329.1</c:v>
                </c:pt>
                <c:pt idx="7">
                  <c:v>329.8</c:v>
                </c:pt>
                <c:pt idx="8">
                  <c:v>330.3</c:v>
                </c:pt>
                <c:pt idx="9">
                  <c:v>330.5</c:v>
                </c:pt>
                <c:pt idx="10">
                  <c:v>330.5</c:v>
                </c:pt>
                <c:pt idx="11">
                  <c:v>330.4</c:v>
                </c:pt>
                <c:pt idx="12">
                  <c:v>330.7</c:v>
                </c:pt>
              </c:numCache>
            </c:numRef>
          </c:val>
          <c:smooth val="1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000" b="0" i="0" u="none" strike="noStrike">
                    <a:solidFill>
                      <a:srgbClr val="8C8A84"/>
                    </a:solidFill>
                    <a:latin typeface="Arial"/>
                  </a:defRPr>
                </a:pPr>
                <a:r>
                  <a:rPr sz="1000" b="0" i="0" u="none" strike="noStrike">
                    <a:solidFill>
                      <a:srgbClr val="8C8A84"/>
                    </a:solidFill>
                    <a:latin typeface="Arial"/>
                  </a:rPr>
                  <a:t>seconds of simulated run time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C8A84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335"/>
          <c:min val="300"/>
        </c:scaling>
        <c:delete val="0"/>
        <c:axPos val="l"/>
        <c:majorGridlines>
          <c:spPr>
            <a:ln w="9525" cap="flat">
              <a:solidFill>
                <a:srgbClr val="3A3A37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C8A84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232322"/>
        </a:solidFill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8C8A84"/>
              </a:solidFill>
            </a:defRPr>
          </a:pPr>
          <a:endParaRPr lang="en-US"/>
        </a:p>
      </c:txPr>
    </c:legend>
    <c:plotVisOnly val="1"/>
    <c:dispBlanksAs val="span"/>
  </c:chart>
  <c:spPr>
    <a:solidFill>
      <a:srgbClr val="232322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C3C2B7"/>
                </a:solidFill>
                <a:latin typeface="Calibri"/>
              </a:defRPr>
            </a:pPr>
            <a:r>
              <a:rPr sz="1200" b="0" i="0" u="none" strike="noStrike">
                <a:solidFill>
                  <a:srgbClr val="C3C2B7"/>
                </a:solidFill>
                <a:latin typeface="Calibri"/>
              </a:rPr>
              <a:t>Vibration after fault onset — warned at 2.8, limit is 4.5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Bearing vibration (mm/s RMS)</c:v>
                </c:pt>
              </c:strCache>
            </c:strRef>
          </c:tx>
          <c:spPr>
            <a:solidFill>
              <a:srgbClr val="3987E5"/>
            </a:solidFill>
            <a:ln w="31750" cap="flat">
              <a:solidFill>
                <a:srgbClr val="3987E5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3987E5"/>
              </a:solidFill>
              <a:ln w="9525" cap="flat">
                <a:solidFill>
                  <a:srgbClr val="3987E5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Sheet1!$A$2:$A$14</c:f>
              <c:multiLvlStrCache>
                <c:ptCount val="13"/>
                <c:lvl>
                  <c:pt idx="0">
                    <c:v>0</c:v>
                  </c:pt>
                  <c:pt idx="1">
                    <c:v>2.5</c:v>
                  </c:pt>
                  <c:pt idx="2">
                    <c:v>5</c:v>
                  </c:pt>
                  <c:pt idx="3">
                    <c:v>7.5</c:v>
                  </c:pt>
                  <c:pt idx="4">
                    <c:v>10</c:v>
                  </c:pt>
                  <c:pt idx="5">
                    <c:v>12.5</c:v>
                  </c:pt>
                  <c:pt idx="6">
                    <c:v>15</c:v>
                  </c:pt>
                  <c:pt idx="7">
                    <c:v>17.5</c:v>
                  </c:pt>
                  <c:pt idx="8">
                    <c:v>20</c:v>
                  </c:pt>
                  <c:pt idx="9">
                    <c:v>22.5</c:v>
                  </c:pt>
                  <c:pt idx="10">
                    <c:v>25</c:v>
                  </c:pt>
                  <c:pt idx="11">
                    <c:v>27.5</c:v>
                  </c:pt>
                  <c:pt idx="12">
                    <c:v>30</c:v>
                  </c:pt>
                </c:lvl>
              </c:multiLvlStrCache>
            </c:multiLvl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1.67</c:v>
                </c:pt>
                <c:pt idx="1">
                  <c:v>1.89</c:v>
                </c:pt>
                <c:pt idx="2">
                  <c:v>1.99</c:v>
                </c:pt>
                <c:pt idx="3">
                  <c:v>2.36</c:v>
                </c:pt>
                <c:pt idx="4">
                  <c:v>2.78</c:v>
                </c:pt>
                <c:pt idx="5">
                  <c:v>3.43</c:v>
                </c:pt>
                <c:pt idx="6">
                  <c:v>4.23</c:v>
                </c:pt>
                <c:pt idx="7">
                  <c:v>4.85</c:v>
                </c:pt>
                <c:pt idx="8">
                  <c:v>4.88</c:v>
                </c:pt>
                <c:pt idx="9">
                  <c:v>4.86</c:v>
                </c:pt>
                <c:pt idx="10">
                  <c:v>4.79</c:v>
                </c:pt>
                <c:pt idx="11">
                  <c:v>4.74</c:v>
                </c:pt>
                <c:pt idx="12">
                  <c:v>4.79</c:v>
                </c:pt>
              </c:numCache>
            </c:numRef>
          </c:val>
          <c:smooth val="1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000" b="0" i="0" u="none" strike="noStrike">
                    <a:solidFill>
                      <a:srgbClr val="8C8A84"/>
                    </a:solidFill>
                    <a:latin typeface="Arial"/>
                  </a:defRPr>
                </a:pPr>
                <a:r>
                  <a:rPr sz="1000" b="0" i="0" u="none" strike="noStrike">
                    <a:solidFill>
                      <a:srgbClr val="8C8A84"/>
                    </a:solidFill>
                    <a:latin typeface="Arial"/>
                  </a:rPr>
                  <a:t>minutes of run time after fault onset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C8A84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5.5"/>
          <c:min val="1"/>
        </c:scaling>
        <c:delete val="0"/>
        <c:axPos val="l"/>
        <c:majorGridlines>
          <c:spPr>
            <a:ln w="9525" cap="flat">
              <a:solidFill>
                <a:srgbClr val="3A3A37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C8A84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232322"/>
        </a:solidFill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8C8A84"/>
              </a:solidFill>
            </a:defRPr>
          </a:pPr>
          <a:endParaRPr lang="en-US"/>
        </a:p>
      </c:txPr>
    </c:legend>
    <c:plotVisOnly val="1"/>
    <c:dispBlanksAs val="span"/>
  </c:chart>
  <c:spPr>
    <a:solidFill>
      <a:srgbClr val="232322"/>
    </a:solidFill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C3C2B7"/>
                </a:solidFill>
                <a:latin typeface="Calibri"/>
              </a:defRPr>
            </a:pPr>
            <a:r>
              <a:rPr sz="1200" b="0" i="0" u="none" strike="noStrike">
                <a:solidFill>
                  <a:srgbClr val="C3C2B7"/>
                </a:solidFill>
                <a:latin typeface="Calibri"/>
              </a:rPr>
              <a:t>OEE with the fault vs an identical control line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Fault left unaddressed</c:v>
                </c:pt>
              </c:strCache>
            </c:strRef>
          </c:tx>
          <c:spPr>
            <a:solidFill>
              <a:srgbClr val="D03B3B"/>
            </a:solidFill>
            <a:ln w="31750" cap="flat">
              <a:solidFill>
                <a:srgbClr val="D03B3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D03B3B"/>
              </a:solidFill>
              <a:ln w="9525" cap="flat">
                <a:solidFill>
                  <a:srgbClr val="D03B3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Sheet1!$A$2:$A$14</c:f>
              <c:multiLvlStrCache>
                <c:ptCount val="13"/>
                <c:lvl>
                  <c:pt idx="0">
                    <c:v>0</c:v>
                  </c:pt>
                  <c:pt idx="1">
                    <c:v>2.5</c:v>
                  </c:pt>
                  <c:pt idx="2">
                    <c:v>5</c:v>
                  </c:pt>
                  <c:pt idx="3">
                    <c:v>7.5</c:v>
                  </c:pt>
                  <c:pt idx="4">
                    <c:v>10</c:v>
                  </c:pt>
                  <c:pt idx="5">
                    <c:v>12.5</c:v>
                  </c:pt>
                  <c:pt idx="6">
                    <c:v>15</c:v>
                  </c:pt>
                  <c:pt idx="7">
                    <c:v>17.5</c:v>
                  </c:pt>
                  <c:pt idx="8">
                    <c:v>20</c:v>
                  </c:pt>
                  <c:pt idx="9">
                    <c:v>22.5</c:v>
                  </c:pt>
                  <c:pt idx="10">
                    <c:v>25</c:v>
                  </c:pt>
                  <c:pt idx="11">
                    <c:v>27.5</c:v>
                  </c:pt>
                  <c:pt idx="12">
                    <c:v>30</c:v>
                  </c:pt>
                </c:lvl>
              </c:multiLvlStrCache>
            </c:multiLvl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87.4</c:v>
                </c:pt>
                <c:pt idx="1">
                  <c:v>86.7</c:v>
                </c:pt>
                <c:pt idx="2">
                  <c:v>86.7</c:v>
                </c:pt>
                <c:pt idx="3">
                  <c:v>86.7</c:v>
                </c:pt>
                <c:pt idx="4">
                  <c:v>86.4</c:v>
                </c:pt>
                <c:pt idx="5">
                  <c:v>86.4</c:v>
                </c:pt>
                <c:pt idx="6">
                  <c:v>85.6</c:v>
                </c:pt>
                <c:pt idx="7">
                  <c:v>82.8</c:v>
                </c:pt>
                <c:pt idx="8">
                  <c:v>79.7</c:v>
                </c:pt>
                <c:pt idx="9">
                  <c:v>78.2</c:v>
                </c:pt>
                <c:pt idx="10">
                  <c:v>76</c:v>
                </c:pt>
                <c:pt idx="11">
                  <c:v>72.7</c:v>
                </c:pt>
                <c:pt idx="12">
                  <c:v>69.8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Identical line, no fault (control)</c:v>
                </c:pt>
              </c:strCache>
            </c:strRef>
          </c:tx>
          <c:spPr>
            <a:solidFill>
              <a:srgbClr val="199E70"/>
            </a:solidFill>
            <a:ln w="31750" cap="flat">
              <a:solidFill>
                <a:srgbClr val="199E7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199E70"/>
              </a:solidFill>
              <a:ln w="9525" cap="flat">
                <a:solidFill>
                  <a:srgbClr val="199E7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Sheet1!$A$2:$A$14</c:f>
              <c:multiLvlStrCache>
                <c:ptCount val="13"/>
                <c:lvl>
                  <c:pt idx="0">
                    <c:v>0</c:v>
                  </c:pt>
                  <c:pt idx="1">
                    <c:v>2.5</c:v>
                  </c:pt>
                  <c:pt idx="2">
                    <c:v>5</c:v>
                  </c:pt>
                  <c:pt idx="3">
                    <c:v>7.5</c:v>
                  </c:pt>
                  <c:pt idx="4">
                    <c:v>10</c:v>
                  </c:pt>
                  <c:pt idx="5">
                    <c:v>12.5</c:v>
                  </c:pt>
                  <c:pt idx="6">
                    <c:v>15</c:v>
                  </c:pt>
                  <c:pt idx="7">
                    <c:v>17.5</c:v>
                  </c:pt>
                  <c:pt idx="8">
                    <c:v>20</c:v>
                  </c:pt>
                  <c:pt idx="9">
                    <c:v>22.5</c:v>
                  </c:pt>
                  <c:pt idx="10">
                    <c:v>25</c:v>
                  </c:pt>
                  <c:pt idx="11">
                    <c:v>27.5</c:v>
                  </c:pt>
                  <c:pt idx="12">
                    <c:v>30</c:v>
                  </c:pt>
                </c:lvl>
              </c:multiLvlStrCache>
            </c:multiLvlStr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87.4</c:v>
                </c:pt>
                <c:pt idx="1">
                  <c:v>86.7</c:v>
                </c:pt>
                <c:pt idx="2">
                  <c:v>86.7</c:v>
                </c:pt>
                <c:pt idx="3">
                  <c:v>86.7</c:v>
                </c:pt>
                <c:pt idx="4">
                  <c:v>86.5</c:v>
                </c:pt>
                <c:pt idx="5">
                  <c:v>86.5</c:v>
                </c:pt>
                <c:pt idx="6">
                  <c:v>86.6</c:v>
                </c:pt>
                <c:pt idx="7">
                  <c:v>86.7</c:v>
                </c:pt>
                <c:pt idx="8">
                  <c:v>86.6</c:v>
                </c:pt>
                <c:pt idx="9">
                  <c:v>87.6</c:v>
                </c:pt>
                <c:pt idx="10">
                  <c:v>88</c:v>
                </c:pt>
                <c:pt idx="11">
                  <c:v>88.6</c:v>
                </c:pt>
                <c:pt idx="12">
                  <c:v>88.1</c:v>
                </c:pt>
              </c:numCache>
            </c:numRef>
          </c:val>
          <c:smooth val="1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000" b="0" i="0" u="none" strike="noStrike">
                    <a:solidFill>
                      <a:srgbClr val="8C8A84"/>
                    </a:solidFill>
                    <a:latin typeface="Arial"/>
                  </a:defRPr>
                </a:pPr>
                <a:r>
                  <a:rPr sz="1000" b="0" i="0" u="none" strike="noStrike">
                    <a:solidFill>
                      <a:srgbClr val="8C8A84"/>
                    </a:solidFill>
                    <a:latin typeface="Arial"/>
                  </a:rPr>
                  <a:t>minutes of run time after fault onset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C8A84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92"/>
          <c:min val="65"/>
        </c:scaling>
        <c:delete val="0"/>
        <c:axPos val="l"/>
        <c:majorGridlines>
          <c:spPr>
            <a:ln w="9525" cap="flat">
              <a:solidFill>
                <a:srgbClr val="3A3A37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C8A84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232322"/>
        </a:solidFill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8C8A84"/>
              </a:solidFill>
            </a:defRPr>
          </a:pPr>
          <a:endParaRPr lang="en-US"/>
        </a:p>
      </c:txPr>
    </c:legend>
    <c:plotVisOnly val="1"/>
    <c:dispBlanksAs val="span"/>
  </c:chart>
  <c:spPr>
    <a:solidFill>
      <a:srgbClr val="232322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the dashboard before this slide so it is already streaming. Confirm the header shows "Telemetry live" and a copilot provider. Leave the clock at 1x. Press Reset if anyone has been clicking around.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framing slide. The three claims map onto the demo: step 2 proves the physics, step 4 proves the prediction, step 5 proves the explanation.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not dwell here. One sentence per station at most. The point to land is that CNC-02 is the bottleneck, because that is why the bearing fault costs output.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the customer has an integration architect in the room, this is the slide they came for. Offer docs/architecture.md as a follow-up — it names the four things that bite: staleness, status codes, source timestamps, and unit conversion.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Resist showing every feature. There are four injectable faults; the demo uses one. The other three exist to answer "what else can it do?" — mention, do not fire.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asked why not 100%: micro-stops are the single largest OEE loss in most real plants, and they are modelled here rather than hardcoded. Performance is capped at 100% by definition, so buffer draining can never produce an OEE above 100%.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slide that separates a twin from a dashboard, and it is the one people underrate. Do not rush it. The burner duty overshoot is the detail that convinces control engineers.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Injecting the fault is logged separately from the telemetry, so the copilot never sees which fault you chose. Mention that here — it sets up step 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Someone always asks how it predicts. The answer is one sentence: least-squares fit over recent run time, projected to the threshold, suppressed when r-squared is too low to trust. Offer to open server/analytics/trend.js.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answer out loud rather than letting them read it. Emphasise the causal chain — that is what a dashboard cannot do. Then the work order, because that is the operational payoff: it goes to their CMMS.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ROI slide in disguise. 17.6 OEE points on a real line is a large number — invite them to put their own throughput and margin against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Ending on the rule engine rather than on the AI is deliberate. It inoculates against the "AI hallucinates" objection in the follow-up meeting, when you are not in the room to defend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do not present this slide. It is here so that when a question comes, you have the answer in front of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Offer the architecture one-pager as the follow-up artefact. If they have a historian, push for the CSV replay first — it is real data in the twin without touching plant networks or waiting on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single highest-value item here is testing the model latency on the demo machine, on the demo network. Cloud latency was measured between 2 and 36 seconds on consecutive identical calls.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asking which of the three they want first. The historian replay is usually the fastest path to a second meeting, because it needs no plant network access.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C0C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321040" y="-1371600"/>
            <a:ext cx="6035040" cy="6035040"/>
          </a:xfrm>
          <a:prstGeom prst="ellipse">
            <a:avLst/>
          </a:prstGeom>
          <a:solidFill>
            <a:srgbClr val="3987E5">
              <a:alpha val="12000"/>
            </a:srgbClr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601200" y="2377440"/>
            <a:ext cx="3840480" cy="3840480"/>
          </a:xfrm>
          <a:prstGeom prst="ellipse">
            <a:avLst/>
          </a:prstGeom>
          <a:solidFill>
            <a:srgbClr val="D95926">
              <a:alpha val="8000"/>
            </a:srgbClr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66928" y="14173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3987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DEMONSTRATION · 6 MINUTES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66928" y="1828800"/>
            <a:ext cx="8046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LINE-1 Digital Twin</a:t>
            </a:r>
            <a:endParaRPr lang="en-US" sz="5200" dirty="0"/>
          </a:p>
        </p:txBody>
      </p:sp>
      <p:sp>
        <p:nvSpPr>
          <p:cNvPr id="6" name="Text 4"/>
          <p:cNvSpPr/>
          <p:nvPr/>
        </p:nvSpPr>
        <p:spPr>
          <a:xfrm>
            <a:off x="566928" y="292608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600"/>
              </a:lnSpc>
              <a:buNone/>
            </a:pPr>
            <a:r>
              <a:rPr lang="en-US" sz="170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production line that predicts its own failures — and explains them in plain language.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566928" y="4224528"/>
            <a:ext cx="2194560" cy="396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566928" y="46024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 modelled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2962656" y="4224528"/>
            <a:ext cx="2194560" cy="396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Hz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2962656" y="46024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telemetry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5358384" y="4224528"/>
            <a:ext cx="2194560" cy="396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3987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min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5358384" y="46024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warning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7754112" y="4224528"/>
            <a:ext cx="2194560" cy="396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7754112" y="46024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internet required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66928" y="598932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Step-by-step walkthrough · what to click, what to say, and what the numbers mean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414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146304"/>
            <a:ext cx="1105783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3987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PREMISE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66928" y="384048"/>
            <a:ext cx="1105783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a dashboard. A model of the plant you can drive.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66928" y="1371600"/>
            <a:ext cx="11057839" cy="1389888"/>
          </a:xfrm>
          <a:prstGeom prst="roundRect">
            <a:avLst>
              <a:gd name="adj" fmla="val 3947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41248" y="1682496"/>
            <a:ext cx="420624" cy="420624"/>
          </a:xfrm>
          <a:prstGeom prst="ellipse">
            <a:avLst/>
          </a:prstGeom>
          <a:solidFill>
            <a:srgbClr val="3987E5"/>
          </a:solidFill>
          <a:ln w="12700">
            <a:solidFill>
              <a:srgbClr val="3987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41248" y="168249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435608" y="1609344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runs the physics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773168" y="1609344"/>
            <a:ext cx="648583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30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stations with real cycle times, a thermal model with a controller, tooling that wears, and finite buffers between machines that make them block and starve each other.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66928" y="2944368"/>
            <a:ext cx="11057839" cy="1389888"/>
          </a:xfrm>
          <a:prstGeom prst="roundRect">
            <a:avLst>
              <a:gd name="adj" fmla="val 3947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41248" y="3255264"/>
            <a:ext cx="420624" cy="420624"/>
          </a:xfrm>
          <a:prstGeom prst="ellipse">
            <a:avLst/>
          </a:prstGeom>
          <a:solidFill>
            <a:srgbClr val="FAB219"/>
          </a:solidFill>
          <a:ln w="12700">
            <a:solidFill>
              <a:srgbClr val="FAB21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41248" y="32552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414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435608" y="3182112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sees failure coming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773168" y="3182112"/>
            <a:ext cx="648583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30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least-squares fit on recent data, projected to the alarm limit. In testing it warned at 2.8 mm/s against a 4.5 limit — 40 minutes before the threshold was crossed.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66928" y="4517136"/>
            <a:ext cx="11057839" cy="1389888"/>
          </a:xfrm>
          <a:prstGeom prst="roundRect">
            <a:avLst>
              <a:gd name="adj" fmla="val 3947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1248" y="4828032"/>
            <a:ext cx="420624" cy="420624"/>
          </a:xfrm>
          <a:prstGeom prst="ellipse">
            <a:avLst/>
          </a:prstGeom>
          <a:solidFill>
            <a:srgbClr val="199E70"/>
          </a:solidFill>
          <a:ln w="12700">
            <a:solidFill>
              <a:srgbClr val="199E7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41248" y="482803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435608" y="475488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explains itself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773168" y="4754880"/>
            <a:ext cx="648583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30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LLM copilot reads the live telemetry and traces cause to effect. It is never told which fault was injected — the diagnosis comes from the data.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414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146304"/>
            <a:ext cx="1105783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3987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ASSET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66928" y="384048"/>
            <a:ext cx="1105783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LINE-1 — assembly and cure, five stations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66928" y="1417320"/>
            <a:ext cx="2048256" cy="2286000"/>
          </a:xfrm>
          <a:prstGeom prst="roundRect">
            <a:avLst>
              <a:gd name="adj" fmla="val 2679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13232" y="1572768"/>
            <a:ext cx="1755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CONV-01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713232" y="1828800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Infeed Conveyor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13232" y="2395728"/>
            <a:ext cx="17556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Belt speed</a:t>
            </a:r>
            <a:endParaRPr lang="en-US" sz="110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Motor current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13232" y="3291840"/>
            <a:ext cx="1755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cycle 4.0 s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2633472" y="2395728"/>
            <a:ext cx="182880" cy="182880"/>
          </a:xfrm>
          <a:prstGeom prst="rightArrow">
            <a:avLst/>
          </a:prstGeom>
          <a:solidFill>
            <a:srgbClr val="3A3A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834640" y="1417320"/>
            <a:ext cx="2048256" cy="2286000"/>
          </a:xfrm>
          <a:prstGeom prst="roundRect">
            <a:avLst>
              <a:gd name="adj" fmla="val 2679"/>
            </a:avLst>
          </a:prstGeom>
          <a:solidFill>
            <a:srgbClr val="2A3140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980944" y="1572768"/>
            <a:ext cx="1755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3987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CNC-02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2980944" y="1828800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Machining Centre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2980944" y="2395728"/>
            <a:ext cx="17556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Bearing vibration</a:t>
            </a:r>
            <a:endParaRPr lang="en-US" sz="110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Spindle load, tool wear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2980944" y="3291840"/>
            <a:ext cx="1755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3987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cycle 4.4 s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4901184" y="2395728"/>
            <a:ext cx="182880" cy="182880"/>
          </a:xfrm>
          <a:prstGeom prst="rightArrow">
            <a:avLst/>
          </a:prstGeom>
          <a:solidFill>
            <a:srgbClr val="3A3A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102352" y="1417320"/>
            <a:ext cx="2048256" cy="2286000"/>
          </a:xfrm>
          <a:prstGeom prst="roundRect">
            <a:avLst>
              <a:gd name="adj" fmla="val 2679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248656" y="1572768"/>
            <a:ext cx="1755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OVN-03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5248656" y="1828800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Curing Oven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248656" y="2395728"/>
            <a:ext cx="17556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zone temps</a:t>
            </a:r>
            <a:endParaRPr lang="en-US" sz="110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Burner duty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5248656" y="3291840"/>
            <a:ext cx="1755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cycle 4.2 s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7168896" y="2395728"/>
            <a:ext cx="182880" cy="182880"/>
          </a:xfrm>
          <a:prstGeom prst="rightArrow">
            <a:avLst/>
          </a:prstGeom>
          <a:solidFill>
            <a:srgbClr val="3A3A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370064" y="1417320"/>
            <a:ext cx="2048256" cy="2286000"/>
          </a:xfrm>
          <a:prstGeom prst="roundRect">
            <a:avLst>
              <a:gd name="adj" fmla="val 2679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516368" y="1572768"/>
            <a:ext cx="1755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INS-04</a:t>
            </a:r>
            <a:endParaRPr lang="en-US" sz="1350" dirty="0"/>
          </a:p>
        </p:txBody>
      </p:sp>
      <p:sp>
        <p:nvSpPr>
          <p:cNvPr id="24" name="Text 22"/>
          <p:cNvSpPr/>
          <p:nvPr/>
        </p:nvSpPr>
        <p:spPr>
          <a:xfrm>
            <a:off x="7516368" y="1828800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Vision Inspection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7516368" y="2395728"/>
            <a:ext cx="17556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Reject rate</a:t>
            </a:r>
            <a:endParaRPr lang="en-US" sz="110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Camera confidence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7516368" y="3291840"/>
            <a:ext cx="1755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cycle 3.6 s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9436608" y="2395728"/>
            <a:ext cx="182880" cy="182880"/>
          </a:xfrm>
          <a:prstGeom prst="rightArrow">
            <a:avLst/>
          </a:prstGeom>
          <a:solidFill>
            <a:srgbClr val="3A3A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637776" y="1417320"/>
            <a:ext cx="2048256" cy="2286000"/>
          </a:xfrm>
          <a:prstGeom prst="roundRect">
            <a:avLst>
              <a:gd name="adj" fmla="val 2679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784080" y="1572768"/>
            <a:ext cx="1755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PKG-05</a:t>
            </a:r>
            <a:endParaRPr lang="en-US" sz="1350" dirty="0"/>
          </a:p>
        </p:txBody>
      </p:sp>
      <p:sp>
        <p:nvSpPr>
          <p:cNvPr id="30" name="Text 28"/>
          <p:cNvSpPr/>
          <p:nvPr/>
        </p:nvSpPr>
        <p:spPr>
          <a:xfrm>
            <a:off x="9784080" y="1828800"/>
            <a:ext cx="1755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Packer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9784080" y="2395728"/>
            <a:ext cx="17556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 rate</a:t>
            </a:r>
            <a:endParaRPr lang="en-US" sz="110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10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Film tension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9784080" y="3291840"/>
            <a:ext cx="1755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cycle 4.1 s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566928" y="3950208"/>
            <a:ext cx="5212080" cy="1691640"/>
          </a:xfrm>
          <a:prstGeom prst="roundRect">
            <a:avLst>
              <a:gd name="adj" fmla="val 3243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804672" y="411480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987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CNC-02 is the constraint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804672" y="4443984"/>
            <a:ext cx="47548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Longest cycle at 4.4 s, so line output tracks it directly. It is also where the demo fault lives — which is why the fault matters.</a:t>
            </a:r>
            <a:endParaRPr lang="en-US" sz="1250" dirty="0"/>
          </a:p>
        </p:txBody>
      </p:sp>
      <p:sp>
        <p:nvSpPr>
          <p:cNvPr id="36" name="Shape 34"/>
          <p:cNvSpPr/>
          <p:nvPr/>
        </p:nvSpPr>
        <p:spPr>
          <a:xfrm>
            <a:off x="6053328" y="3950208"/>
            <a:ext cx="5571439" cy="1691640"/>
          </a:xfrm>
          <a:prstGeom prst="roundRect">
            <a:avLst>
              <a:gd name="adj" fmla="val 3243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291072" y="411480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D959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Buffers of 8 between stations</a:t>
            </a:r>
            <a:endParaRPr lang="en-US" sz="1400" dirty="0"/>
          </a:p>
        </p:txBody>
      </p:sp>
      <p:sp>
        <p:nvSpPr>
          <p:cNvPr id="38" name="Text 36"/>
          <p:cNvSpPr/>
          <p:nvPr/>
        </p:nvSpPr>
        <p:spPr>
          <a:xfrm>
            <a:off x="6291072" y="4443984"/>
            <a:ext cx="5114239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Machines block and starve each other. Stop the packer and work in progress backs up until the whole line is blocked — visible in the 3D view as product piling up.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14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146304"/>
            <a:ext cx="1105783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3987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ARCHITECTURE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66928" y="384048"/>
            <a:ext cx="1105783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seam. Everything above it is source-agnostic.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66928" y="1417320"/>
            <a:ext cx="3401568" cy="2788920"/>
          </a:xfrm>
          <a:prstGeom prst="roundRect">
            <a:avLst>
              <a:gd name="adj" fmla="val 1967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04672" y="1627632"/>
            <a:ext cx="182880" cy="182880"/>
          </a:xfrm>
          <a:prstGeom prst="ellipse">
            <a:avLst/>
          </a:prstGeom>
          <a:solidFill>
            <a:srgbClr val="D9592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97280" y="1572768"/>
            <a:ext cx="26700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Telemetry sources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822960" y="2029968"/>
            <a:ext cx="288950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18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Simulated line (today)</a:t>
            </a:r>
            <a:endParaRPr lang="en-US" sz="1250" dirty="0"/>
          </a:p>
          <a:p>
            <a:pPr marL="342900" indent="-342900">
              <a:lnSpc>
                <a:spcPts val="18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MQTT / Sparkplug B</a:t>
            </a:r>
            <a:endParaRPr lang="en-US" sz="1250" dirty="0"/>
          </a:p>
          <a:p>
            <a:pPr marL="342900" indent="-342900">
              <a:lnSpc>
                <a:spcPts val="18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OPC-UA from PLC or SCADA</a:t>
            </a:r>
            <a:endParaRPr lang="en-US" sz="1250" dirty="0"/>
          </a:p>
          <a:p>
            <a:pPr marL="342900" indent="-342900">
              <a:lnSpc>
                <a:spcPts val="18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Historian or CSV replay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023360" y="2697480"/>
            <a:ext cx="274320" cy="201168"/>
          </a:xfrm>
          <a:prstGeom prst="rightArrow">
            <a:avLst/>
          </a:prstGeom>
          <a:solidFill>
            <a:srgbClr val="3A3A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352544" y="1417320"/>
            <a:ext cx="3401568" cy="2788920"/>
          </a:xfrm>
          <a:prstGeom prst="roundRect">
            <a:avLst>
              <a:gd name="adj" fmla="val 1967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90288" y="1627632"/>
            <a:ext cx="182880" cy="182880"/>
          </a:xfrm>
          <a:prstGeom prst="ellipse">
            <a:avLst/>
          </a:prstGeom>
          <a:solidFill>
            <a:srgbClr val="3987E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82896" y="1572768"/>
            <a:ext cx="26700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Twin core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4608576" y="2029968"/>
            <a:ext cx="288950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18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Threshold alarms + latching</a:t>
            </a:r>
            <a:endParaRPr lang="en-US" sz="1250" dirty="0"/>
          </a:p>
          <a:p>
            <a:pPr marL="342900" indent="-342900">
              <a:lnSpc>
                <a:spcPts val="18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Learned, frozen baselines</a:t>
            </a:r>
            <a:endParaRPr lang="en-US" sz="1250" dirty="0"/>
          </a:p>
          <a:p>
            <a:pPr marL="342900" indent="-342900">
              <a:lnSpc>
                <a:spcPts val="18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Least-squares trend projection</a:t>
            </a:r>
            <a:endParaRPr lang="en-US" sz="1250" dirty="0"/>
          </a:p>
          <a:p>
            <a:pPr marL="342900" indent="-342900">
              <a:lnSpc>
                <a:spcPts val="18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OEE with loss attribution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7808976" y="2697480"/>
            <a:ext cx="274320" cy="201168"/>
          </a:xfrm>
          <a:prstGeom prst="rightArrow">
            <a:avLst/>
          </a:prstGeom>
          <a:solidFill>
            <a:srgbClr val="3A3A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38160" y="1417320"/>
            <a:ext cx="3401568" cy="2788920"/>
          </a:xfrm>
          <a:prstGeom prst="roundRect">
            <a:avLst>
              <a:gd name="adj" fmla="val 1967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375904" y="1627632"/>
            <a:ext cx="182880" cy="182880"/>
          </a:xfrm>
          <a:prstGeom prst="ellipse">
            <a:avLst/>
          </a:prstGeom>
          <a:solidFill>
            <a:srgbClr val="199E7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68512" y="1572768"/>
            <a:ext cx="26700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Interfaces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8394192" y="2029968"/>
            <a:ext cx="288950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18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3D line view</a:t>
            </a:r>
            <a:endParaRPr lang="en-US" sz="1250" dirty="0"/>
          </a:p>
          <a:p>
            <a:pPr marL="342900" indent="-342900">
              <a:lnSpc>
                <a:spcPts val="18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Trend charts + alarm feed</a:t>
            </a:r>
            <a:endParaRPr lang="en-US" sz="1250" dirty="0"/>
          </a:p>
          <a:p>
            <a:pPr marL="342900" indent="-342900">
              <a:lnSpc>
                <a:spcPts val="18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What-if setpoints and faults</a:t>
            </a:r>
            <a:endParaRPr lang="en-US" sz="1250" dirty="0"/>
          </a:p>
          <a:p>
            <a:pPr marL="342900" indent="-342900">
              <a:lnSpc>
                <a:spcPts val="18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copilot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66928" y="4443984"/>
            <a:ext cx="11057839" cy="1298448"/>
          </a:xfrm>
          <a:prstGeom prst="roundRect">
            <a:avLst>
              <a:gd name="adj" fmla="val 4225"/>
            </a:avLst>
          </a:prstGeom>
          <a:solidFill>
            <a:srgbClr val="2A3140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41248" y="46085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987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this buys you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41248" y="4919472"/>
            <a:ext cx="1050919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30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Connecting your plant means implementing one class — the analytics, the alarms, the dashboard and the copilot need no changes at all. That is why "can it take our data?" is a day of work rather than a rebuild.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414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146304"/>
            <a:ext cx="1105783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3987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OF SHOW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66928" y="384048"/>
            <a:ext cx="1105783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Seven steps, six minutes, one story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66928" y="1371600"/>
            <a:ext cx="11057839" cy="603504"/>
          </a:xfrm>
          <a:prstGeom prst="roundRect">
            <a:avLst>
              <a:gd name="adj" fmla="val 9091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49808" y="1463040"/>
            <a:ext cx="402336" cy="402336"/>
          </a:xfrm>
          <a:prstGeom prst="ellipse">
            <a:avLst/>
          </a:prstGeom>
          <a:solidFill>
            <a:srgbClr val="3987E5"/>
          </a:solidFill>
          <a:ln w="12700">
            <a:solidFill>
              <a:srgbClr val="3987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49808" y="14630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316736" y="1371600"/>
            <a:ext cx="2834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Baseline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4178808" y="1371600"/>
            <a:ext cx="7315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987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0:00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5093208" y="1371600"/>
            <a:ext cx="6302959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well-run line having a normal day. 87% OEE.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66928" y="2093976"/>
            <a:ext cx="11057839" cy="603504"/>
          </a:xfrm>
          <a:prstGeom prst="roundRect">
            <a:avLst>
              <a:gd name="adj" fmla="val 9091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9808" y="2185416"/>
            <a:ext cx="402336" cy="402336"/>
          </a:xfrm>
          <a:prstGeom prst="ellipse">
            <a:avLst/>
          </a:prstGeom>
          <a:solidFill>
            <a:srgbClr val="3987E5"/>
          </a:solidFill>
          <a:ln w="12700">
            <a:solidFill>
              <a:srgbClr val="3987E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49808" y="218541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316736" y="2093976"/>
            <a:ext cx="2834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Prove it is a model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4178808" y="2093976"/>
            <a:ext cx="7315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987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0:45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5093208" y="2093976"/>
            <a:ext cx="6302959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a setpoint, watch physics respond.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66928" y="2816352"/>
            <a:ext cx="11057839" cy="603504"/>
          </a:xfrm>
          <a:prstGeom prst="roundRect">
            <a:avLst>
              <a:gd name="adj" fmla="val 9091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49808" y="2907792"/>
            <a:ext cx="402336" cy="402336"/>
          </a:xfrm>
          <a:prstGeom prst="ellipse">
            <a:avLst/>
          </a:prstGeom>
          <a:solidFill>
            <a:srgbClr val="3987E5"/>
          </a:solidFill>
          <a:ln w="12700">
            <a:solidFill>
              <a:srgbClr val="3987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49808" y="290779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316736" y="2816352"/>
            <a:ext cx="2834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Inject the fault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4178808" y="2816352"/>
            <a:ext cx="7315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987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1:45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5093208" y="2816352"/>
            <a:ext cx="6302959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a bearing degrading. Compress time 60x.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566928" y="3538728"/>
            <a:ext cx="11057839" cy="603504"/>
          </a:xfrm>
          <a:prstGeom prst="roundRect">
            <a:avLst>
              <a:gd name="adj" fmla="val 9091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49808" y="3630168"/>
            <a:ext cx="402336" cy="402336"/>
          </a:xfrm>
          <a:prstGeom prst="ellipse">
            <a:avLst/>
          </a:prstGeom>
          <a:solidFill>
            <a:srgbClr val="FAB219"/>
          </a:solidFill>
          <a:ln w="12700">
            <a:solidFill>
              <a:srgbClr val="FAB219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49808" y="36301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414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1316736" y="3538728"/>
            <a:ext cx="2834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prediction</a:t>
            </a:r>
            <a:endParaRPr lang="en-US" sz="1450" dirty="0"/>
          </a:p>
        </p:txBody>
      </p:sp>
      <p:sp>
        <p:nvSpPr>
          <p:cNvPr id="26" name="Text 24"/>
          <p:cNvSpPr/>
          <p:nvPr/>
        </p:nvSpPr>
        <p:spPr>
          <a:xfrm>
            <a:off x="4178808" y="3538728"/>
            <a:ext cx="7315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987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2:30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5093208" y="3538728"/>
            <a:ext cx="6302959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Warned 40 min before the limit is crossed.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566928" y="4261104"/>
            <a:ext cx="11057839" cy="603504"/>
          </a:xfrm>
          <a:prstGeom prst="roundRect">
            <a:avLst>
              <a:gd name="adj" fmla="val 9091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749808" y="4352544"/>
            <a:ext cx="402336" cy="402336"/>
          </a:xfrm>
          <a:prstGeom prst="ellipse">
            <a:avLst/>
          </a:prstGeom>
          <a:solidFill>
            <a:srgbClr val="3987E5"/>
          </a:solidFill>
          <a:ln w="12700">
            <a:solidFill>
              <a:srgbClr val="3987E5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749808" y="435254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1316736" y="4261104"/>
            <a:ext cx="2834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copilot explains</a:t>
            </a:r>
            <a:endParaRPr lang="en-US" sz="1450" dirty="0"/>
          </a:p>
        </p:txBody>
      </p:sp>
      <p:sp>
        <p:nvSpPr>
          <p:cNvPr id="32" name="Text 30"/>
          <p:cNvSpPr/>
          <p:nvPr/>
        </p:nvSpPr>
        <p:spPr>
          <a:xfrm>
            <a:off x="4178808" y="4261104"/>
            <a:ext cx="7315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987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3:30</a:t>
            </a:r>
            <a:endParaRPr lang="en-US" sz="1250" dirty="0"/>
          </a:p>
        </p:txBody>
      </p:sp>
      <p:sp>
        <p:nvSpPr>
          <p:cNvPr id="33" name="Text 31"/>
          <p:cNvSpPr/>
          <p:nvPr/>
        </p:nvSpPr>
        <p:spPr>
          <a:xfrm>
            <a:off x="5093208" y="4261104"/>
            <a:ext cx="6302959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Traces vibration to wear to rejects to OEE.</a:t>
            </a:r>
            <a:endParaRPr lang="en-US" sz="1250" dirty="0"/>
          </a:p>
        </p:txBody>
      </p:sp>
      <p:sp>
        <p:nvSpPr>
          <p:cNvPr id="34" name="Shape 32"/>
          <p:cNvSpPr/>
          <p:nvPr/>
        </p:nvSpPr>
        <p:spPr>
          <a:xfrm>
            <a:off x="566928" y="4983480"/>
            <a:ext cx="11057839" cy="603504"/>
          </a:xfrm>
          <a:prstGeom prst="roundRect">
            <a:avLst>
              <a:gd name="adj" fmla="val 9091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749808" y="5074920"/>
            <a:ext cx="402336" cy="402336"/>
          </a:xfrm>
          <a:prstGeom prst="ellipse">
            <a:avLst/>
          </a:prstGeom>
          <a:solidFill>
            <a:srgbClr val="3987E5"/>
          </a:solidFill>
          <a:ln w="12700">
            <a:solidFill>
              <a:srgbClr val="3987E5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749808" y="507492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1316736" y="4983480"/>
            <a:ext cx="2834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Intervene and recover</a:t>
            </a:r>
            <a:endParaRPr lang="en-US" sz="1450" dirty="0"/>
          </a:p>
        </p:txBody>
      </p:sp>
      <p:sp>
        <p:nvSpPr>
          <p:cNvPr id="38" name="Text 36"/>
          <p:cNvSpPr/>
          <p:nvPr/>
        </p:nvSpPr>
        <p:spPr>
          <a:xfrm>
            <a:off x="4178808" y="4983480"/>
            <a:ext cx="7315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987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5:00</a:t>
            </a:r>
            <a:endParaRPr lang="en-US" sz="1250" dirty="0"/>
          </a:p>
        </p:txBody>
      </p:sp>
      <p:sp>
        <p:nvSpPr>
          <p:cNvPr id="39" name="Text 37"/>
          <p:cNvSpPr/>
          <p:nvPr/>
        </p:nvSpPr>
        <p:spPr>
          <a:xfrm>
            <a:off x="5093208" y="4983480"/>
            <a:ext cx="6302959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Replace the bearing. Watch OEE come back.</a:t>
            </a:r>
            <a:endParaRPr lang="en-US" sz="1250" dirty="0"/>
          </a:p>
        </p:txBody>
      </p:sp>
      <p:sp>
        <p:nvSpPr>
          <p:cNvPr id="40" name="Shape 38"/>
          <p:cNvSpPr/>
          <p:nvPr/>
        </p:nvSpPr>
        <p:spPr>
          <a:xfrm>
            <a:off x="566928" y="5705856"/>
            <a:ext cx="11057839" cy="603504"/>
          </a:xfrm>
          <a:prstGeom prst="roundRect">
            <a:avLst>
              <a:gd name="adj" fmla="val 9091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749808" y="5797296"/>
            <a:ext cx="402336" cy="402336"/>
          </a:xfrm>
          <a:prstGeom prst="ellipse">
            <a:avLst/>
          </a:prstGeom>
          <a:solidFill>
            <a:srgbClr val="3987E5"/>
          </a:solidFill>
          <a:ln w="12700">
            <a:solidFill>
              <a:srgbClr val="3987E5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749808" y="579729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43" name="Text 41"/>
          <p:cNvSpPr/>
          <p:nvPr/>
        </p:nvSpPr>
        <p:spPr>
          <a:xfrm>
            <a:off x="1316736" y="5705856"/>
            <a:ext cx="2834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credibility close</a:t>
            </a:r>
            <a:endParaRPr lang="en-US" sz="1450" dirty="0"/>
          </a:p>
        </p:txBody>
      </p:sp>
      <p:sp>
        <p:nvSpPr>
          <p:cNvPr id="44" name="Text 42"/>
          <p:cNvSpPr/>
          <p:nvPr/>
        </p:nvSpPr>
        <p:spPr>
          <a:xfrm>
            <a:off x="4178808" y="5705856"/>
            <a:ext cx="7315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987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5:45</a:t>
            </a:r>
            <a:endParaRPr lang="en-US" sz="1250" dirty="0"/>
          </a:p>
        </p:txBody>
      </p:sp>
      <p:sp>
        <p:nvSpPr>
          <p:cNvPr id="45" name="Text 43"/>
          <p:cNvSpPr/>
          <p:nvPr/>
        </p:nvSpPr>
        <p:spPr>
          <a:xfrm>
            <a:off x="5093208" y="5705856"/>
            <a:ext cx="6302959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answer with the AI switched off.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14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310896"/>
            <a:ext cx="475488" cy="475488"/>
          </a:xfrm>
          <a:prstGeom prst="ellipse">
            <a:avLst/>
          </a:prstGeom>
          <a:solidFill>
            <a:srgbClr val="3987E5"/>
          </a:solidFill>
          <a:ln w="12700">
            <a:solidFill>
              <a:srgbClr val="3987E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66928" y="31089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1225296" y="274320"/>
            <a:ext cx="8314639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Baseline — a normal day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9430207" y="310896"/>
            <a:ext cx="21945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0:00 · 45 seconds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66928" y="1170432"/>
            <a:ext cx="5029200" cy="2395728"/>
          </a:xfrm>
          <a:prstGeom prst="roundRect">
            <a:avLst>
              <a:gd name="adj" fmla="val 2290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41248" y="1371600"/>
            <a:ext cx="2743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87.4</a:t>
            </a:r>
            <a:endParaRPr lang="en-US" sz="5800" dirty="0"/>
          </a:p>
        </p:txBody>
      </p:sp>
      <p:sp>
        <p:nvSpPr>
          <p:cNvPr id="8" name="Text 6"/>
          <p:cNvSpPr/>
          <p:nvPr/>
        </p:nvSpPr>
        <p:spPr>
          <a:xfrm>
            <a:off x="2715768" y="1572768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C3C2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841248" y="237744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OEE · rolling 20 minutes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41248" y="2743200"/>
            <a:ext cx="1463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CA3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841248" y="3072384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Availability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2414016" y="2743200"/>
            <a:ext cx="1463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AB2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91%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2414016" y="3072384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3986784" y="2743200"/>
            <a:ext cx="1463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CA3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97.6%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3986784" y="3072384"/>
            <a:ext cx="1463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5888736" y="1170432"/>
            <a:ext cx="5736031" cy="2395728"/>
          </a:xfrm>
          <a:prstGeom prst="roundRect">
            <a:avLst>
              <a:gd name="adj" fmla="val 2290"/>
            </a:avLst>
          </a:prstGeom>
          <a:solidFill>
            <a:srgbClr val="2C2C2A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089904" y="1316736"/>
            <a:ext cx="533369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3987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THIS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6089904" y="1591056"/>
            <a:ext cx="5333695" cy="181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"OEE is 87%. Availability is 100% — nothing has broken down. Performance is 91%, and that's micro-stops. Quality is 97.6%. That's a well-run line having a normal day."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566928" y="3767328"/>
            <a:ext cx="5029200" cy="1901952"/>
          </a:xfrm>
          <a:prstGeom prst="roundRect">
            <a:avLst>
              <a:gd name="adj" fmla="val 2885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68096" y="3913632"/>
            <a:ext cx="46268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FAB2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THIS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768096" y="4206240"/>
            <a:ext cx="4626864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17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Orbit the 3D view once, slowly</a:t>
            </a:r>
            <a:endParaRPr lang="en-US" sz="1250" dirty="0"/>
          </a:p>
          <a:p>
            <a:pPr marL="342900" indent="-342900">
              <a:lnSpc>
                <a:spcPts val="17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CNC-02 in the 3D scene — the charts below follow it</a:t>
            </a:r>
            <a:endParaRPr lang="en-US" sz="1250" dirty="0"/>
          </a:p>
          <a:p>
            <a:pPr marL="342900" indent="-342900">
              <a:lnSpc>
                <a:spcPts val="17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 at the OEE tile and its three factors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5888736" y="3767328"/>
            <a:ext cx="5736031" cy="1901952"/>
          </a:xfrm>
          <a:prstGeom prst="roundRect">
            <a:avLst>
              <a:gd name="adj" fmla="val 2885"/>
            </a:avLst>
          </a:prstGeom>
          <a:solidFill>
            <a:srgbClr val="2A3140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144768" y="3950208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987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this beat matters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6144768" y="4261104"/>
            <a:ext cx="5205679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baseline has to be believable before the failure means anything. A line reading 100% is a line nobody trusts — micro-stops and unplanned stops are modelled, so 87% arrives for reasons you can name. If they accept this number, they accept everything after it.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566928" y="6382512"/>
            <a:ext cx="110578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i="1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Measured on a pre-warmed line, mean of 8 simulator seeds. World-class OEE is ~85%; a typical plant is 60–75%.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414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310896"/>
            <a:ext cx="475488" cy="475488"/>
          </a:xfrm>
          <a:prstGeom prst="ellipse">
            <a:avLst/>
          </a:prstGeom>
          <a:solidFill>
            <a:srgbClr val="3987E5"/>
          </a:solidFill>
          <a:ln w="12700">
            <a:solidFill>
              <a:srgbClr val="3987E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66928" y="31089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1225296" y="274320"/>
            <a:ext cx="8314639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Prove it is a model, not a dashboard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9430207" y="310896"/>
            <a:ext cx="21945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0:45 · 60 seconds</a:t>
            </a:r>
            <a:endParaRPr lang="en-US" sz="13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566928" y="1188720"/>
          <a:ext cx="6675120" cy="27432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7534656" y="1234440"/>
            <a:ext cx="4090111" cy="786384"/>
          </a:xfrm>
          <a:prstGeom prst="roundRect">
            <a:avLst>
              <a:gd name="adj" fmla="val 6977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754112" y="1325880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AB2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s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7754112" y="165506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44% of the way there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7534656" y="2130552"/>
            <a:ext cx="4090111" cy="786384"/>
          </a:xfrm>
          <a:prstGeom prst="roundRect">
            <a:avLst>
              <a:gd name="adj" fmla="val 6977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754112" y="2221992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987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s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7754112" y="2551176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within 1 °C of setpoint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7534656" y="3026664"/>
            <a:ext cx="4090111" cy="786384"/>
          </a:xfrm>
          <a:prstGeom prst="roundRect">
            <a:avLst>
              <a:gd name="adj" fmla="val 6977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754112" y="3118104"/>
            <a:ext cx="3840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959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 → 85 → 74%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7754112" y="3447288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burner duty overshoots, then settles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566928" y="4114800"/>
            <a:ext cx="6675120" cy="1691640"/>
          </a:xfrm>
          <a:prstGeom prst="roundRect">
            <a:avLst>
              <a:gd name="adj" fmla="val 3243"/>
            </a:avLst>
          </a:prstGeom>
          <a:solidFill>
            <a:srgbClr val="2C2C2A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68096" y="4261104"/>
            <a:ext cx="627278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3987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THIS</a:t>
            </a:r>
            <a:endParaRPr lang="en-US" sz="950" dirty="0"/>
          </a:p>
        </p:txBody>
      </p:sp>
      <p:sp>
        <p:nvSpPr>
          <p:cNvPr id="18" name="Text 15"/>
          <p:cNvSpPr/>
          <p:nvPr/>
        </p:nvSpPr>
        <p:spPr>
          <a:xfrm>
            <a:off x="768096" y="4535424"/>
            <a:ext cx="6272784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"It doesn't jump. Ten seconds in it's only 44% of the way there, and it settles in about half a minute. Look at burner duty — it spikes to 85% then settles at 74% as the controller finds the new equilibrium. That's a thermal model with a controller on top. A dashboard would just redraw a number."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7534656" y="4114800"/>
            <a:ext cx="4090111" cy="1691640"/>
          </a:xfrm>
          <a:prstGeom prst="roundRect">
            <a:avLst>
              <a:gd name="adj" fmla="val 3243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735824" y="4261104"/>
            <a:ext cx="368777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FAB2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THIS</a:t>
            </a:r>
            <a:endParaRPr lang="en-US" sz="950" dirty="0"/>
          </a:p>
        </p:txBody>
      </p:sp>
      <p:sp>
        <p:nvSpPr>
          <p:cNvPr id="21" name="Text 18"/>
          <p:cNvSpPr/>
          <p:nvPr/>
        </p:nvSpPr>
        <p:spPr>
          <a:xfrm>
            <a:off x="7735824" y="4553712"/>
            <a:ext cx="3687775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17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Drag Oven setpoint: 305 → 330 °C</a:t>
            </a:r>
            <a:endParaRPr lang="en-US" sz="1250" dirty="0"/>
          </a:p>
          <a:p>
            <a:pPr marL="342900" indent="-342900">
              <a:lnSpc>
                <a:spcPts val="17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 at Zone temperatures, then at Burner duty</a:t>
            </a:r>
            <a:endParaRPr lang="en-US" sz="1250" dirty="0"/>
          </a:p>
          <a:p>
            <a:pPr marL="342900" indent="-342900">
              <a:lnSpc>
                <a:spcPts val="17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Drag it back to 305 °C</a:t>
            </a:r>
            <a:endParaRPr lang="en-US" sz="1250" dirty="0"/>
          </a:p>
        </p:txBody>
      </p:sp>
      <p:sp>
        <p:nvSpPr>
          <p:cNvPr id="22" name="Text 19"/>
          <p:cNvSpPr/>
          <p:nvPr/>
        </p:nvSpPr>
        <p:spPr>
          <a:xfrm>
            <a:off x="566928" y="6382512"/>
            <a:ext cx="110578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i="1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 measured run, seed 1. First-order thermal lag per zone with a PID on burner duty.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14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310896"/>
            <a:ext cx="475488" cy="475488"/>
          </a:xfrm>
          <a:prstGeom prst="ellipse">
            <a:avLst/>
          </a:prstGeom>
          <a:solidFill>
            <a:srgbClr val="3987E5"/>
          </a:solidFill>
          <a:ln w="12700">
            <a:solidFill>
              <a:srgbClr val="3987E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66928" y="31089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1225296" y="274320"/>
            <a:ext cx="8314639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Inject the fault, compress time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9430207" y="310896"/>
            <a:ext cx="21945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1:45 · 45 seconds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66928" y="1188720"/>
            <a:ext cx="5669280" cy="2240280"/>
          </a:xfrm>
          <a:prstGeom prst="roundRect">
            <a:avLst>
              <a:gd name="adj" fmla="val 2449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1371600"/>
            <a:ext cx="5120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D03B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CNC-02 bearing degradation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22960" y="1737360"/>
            <a:ext cx="5157216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Spindle bearing begins to spall. Vibration rises exponentially, spindle load creeps up, tooling wears faster, and out-of-tolerance parts start reaching inspection.</a:t>
            </a:r>
            <a:endParaRPr lang="en-US" sz="1250" dirty="0"/>
          </a:p>
          <a:p>
            <a:pPr algn="l" indent="0" marL="0">
              <a:lnSpc>
                <a:spcPts val="2000"/>
              </a:lnSpc>
              <a:buNone/>
            </a:pPr>
            <a:endParaRPr lang="en-US" sz="1250" dirty="0"/>
          </a:p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Progressive by design — a real bearing does not fail the instant you press a button, and the whole point is watching it develop.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528816" y="1188720"/>
            <a:ext cx="5095951" cy="2240280"/>
          </a:xfrm>
          <a:prstGeom prst="roundRect">
            <a:avLst>
              <a:gd name="adj" fmla="val 2449"/>
            </a:avLst>
          </a:prstGeom>
          <a:solidFill>
            <a:srgbClr val="2A3140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784848" y="1371600"/>
            <a:ext cx="4389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987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60×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784848" y="1737360"/>
            <a:ext cx="4565599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 real plant this plays out over days. At 60× it plays out in about thirty seconds — the clock is the only thing sped up; the physics is unchanged.</a:t>
            </a:r>
            <a:endParaRPr lang="en-US" sz="1250" dirty="0"/>
          </a:p>
          <a:p>
            <a:pPr algn="l" indent="0" marL="0">
              <a:lnSpc>
                <a:spcPts val="2000"/>
              </a:lnSpc>
              <a:buNone/>
            </a:pPr>
            <a:endParaRPr lang="en-US" sz="1250" dirty="0"/>
          </a:p>
          <a:p>
            <a:pPr algn="l" indent="0" marL="0">
              <a:lnSpc>
                <a:spcPts val="2000"/>
              </a:lnSpc>
              <a:buNone/>
            </a:pPr>
            <a:r>
              <a:rPr lang="en-US" sz="12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the 60× out loud and point at the sim clock. Never let the room think this is real time.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66928" y="3657600"/>
            <a:ext cx="5669280" cy="2103120"/>
          </a:xfrm>
          <a:prstGeom prst="roundRect">
            <a:avLst>
              <a:gd name="adj" fmla="val 2609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68096" y="3803904"/>
            <a:ext cx="526694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FAB2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THIS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768096" y="4096512"/>
            <a:ext cx="5266944" cy="14996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17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What-if controls → Inject on "CNC-02 bearing degradation"</a:t>
            </a:r>
            <a:endParaRPr lang="en-US" sz="1250" dirty="0"/>
          </a:p>
          <a:p>
            <a:pPr marL="342900" indent="-342900">
              <a:lnSpc>
                <a:spcPts val="17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the clock to 60×</a:t>
            </a:r>
            <a:endParaRPr lang="en-US" sz="1250" dirty="0"/>
          </a:p>
          <a:p>
            <a:pPr marL="342900" indent="-342900">
              <a:lnSpc>
                <a:spcPts val="17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 Bearing Vibration climb toward the dashed Warn 3.5 line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528816" y="3657600"/>
            <a:ext cx="5095951" cy="2103120"/>
          </a:xfrm>
          <a:prstGeom prst="roundRect">
            <a:avLst>
              <a:gd name="adj" fmla="val 2609"/>
            </a:avLst>
          </a:prstGeom>
          <a:solidFill>
            <a:srgbClr val="2C2C2A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729984" y="3803904"/>
            <a:ext cx="4693615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3987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THIS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6729984" y="4078224"/>
            <a:ext cx="4693615" cy="1517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"I've just started a spindle bearing degrading. In a real plant this plays out over days — I'm running the clock at 60×, so we'll watch it in about thirty seconds. Everything else stays physical. The clock is the only thing I sped up."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414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310896"/>
            <a:ext cx="475488" cy="475488"/>
          </a:xfrm>
          <a:prstGeom prst="ellipse">
            <a:avLst/>
          </a:prstGeom>
          <a:solidFill>
            <a:srgbClr val="3987E5"/>
          </a:solidFill>
          <a:ln w="12700">
            <a:solidFill>
              <a:srgbClr val="3987E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66928" y="31089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1225296" y="274320"/>
            <a:ext cx="8314639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prediction — the money shot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9430207" y="310896"/>
            <a:ext cx="21945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2:30 · 60 seconds</a:t>
            </a:r>
            <a:endParaRPr lang="en-US" sz="13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566928" y="1170432"/>
          <a:ext cx="6903720" cy="28346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1133856" y="2313432"/>
            <a:ext cx="5943600" cy="0"/>
          </a:xfrm>
          <a:prstGeom prst="line">
            <a:avLst/>
          </a:prstGeom>
          <a:noFill/>
          <a:ln w="15875">
            <a:solidFill>
              <a:srgbClr val="FAB219"/>
            </a:solidFill>
            <a:prstDash val="dash"/>
          </a:ln>
        </p:spPr>
      </p:sp>
      <p:sp>
        <p:nvSpPr>
          <p:cNvPr id="8" name="Text 5"/>
          <p:cNvSpPr/>
          <p:nvPr/>
        </p:nvSpPr>
        <p:spPr>
          <a:xfrm>
            <a:off x="5961888" y="2084832"/>
            <a:ext cx="1097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FAB2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Warn 3.5</a:t>
            </a:r>
            <a:endParaRPr lang="en-US" sz="950" dirty="0"/>
          </a:p>
        </p:txBody>
      </p:sp>
      <p:sp>
        <p:nvSpPr>
          <p:cNvPr id="9" name="Shape 6"/>
          <p:cNvSpPr/>
          <p:nvPr/>
        </p:nvSpPr>
        <p:spPr>
          <a:xfrm>
            <a:off x="1133856" y="1856232"/>
            <a:ext cx="5943600" cy="0"/>
          </a:xfrm>
          <a:prstGeom prst="line">
            <a:avLst/>
          </a:prstGeom>
          <a:noFill/>
          <a:ln w="15875">
            <a:solidFill>
              <a:srgbClr val="D03B3B"/>
            </a:solidFill>
            <a:prstDash val="dash"/>
          </a:ln>
        </p:spPr>
      </p:sp>
      <p:sp>
        <p:nvSpPr>
          <p:cNvPr id="10" name="Text 7"/>
          <p:cNvSpPr/>
          <p:nvPr/>
        </p:nvSpPr>
        <p:spPr>
          <a:xfrm>
            <a:off x="5961888" y="1636776"/>
            <a:ext cx="1097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03B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Alarm 4.5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7763256" y="1170432"/>
            <a:ext cx="3861511" cy="2834640"/>
          </a:xfrm>
          <a:prstGeom prst="roundRect">
            <a:avLst>
              <a:gd name="adj" fmla="val 1935"/>
            </a:avLst>
          </a:prstGeom>
          <a:solidFill>
            <a:srgbClr val="2A3140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010144" y="1371600"/>
            <a:ext cx="3291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3987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min</a:t>
            </a:r>
            <a:endParaRPr lang="en-US" sz="4000" dirty="0"/>
          </a:p>
        </p:txBody>
      </p:sp>
      <p:sp>
        <p:nvSpPr>
          <p:cNvPr id="13" name="Text 10"/>
          <p:cNvSpPr/>
          <p:nvPr/>
        </p:nvSpPr>
        <p:spPr>
          <a:xfrm>
            <a:off x="8010144" y="2048256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warning, while the machine still looked fine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8010144" y="2615184"/>
            <a:ext cx="3108960" cy="0"/>
          </a:xfrm>
          <a:prstGeom prst="line">
            <a:avLst/>
          </a:prstGeom>
          <a:noFill/>
          <a:ln w="12700">
            <a:solidFill>
              <a:srgbClr val="3A3A37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010144" y="274320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0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Fired at 10 min, with vibration at 2.79 mm/s — well under the 4.5 alarm limit.</a:t>
            </a:r>
            <a:endParaRPr lang="en-US" sz="1200" dirty="0"/>
          </a:p>
          <a:p>
            <a:pPr algn="l" indent="0" marL="0">
              <a:lnSpc>
                <a:spcPts val="2000"/>
              </a:lnSpc>
              <a:buNone/>
            </a:pPr>
            <a:endParaRPr lang="en-US" sz="1200" dirty="0"/>
          </a:p>
          <a:p>
            <a:pPr algn="l" indent="0" marL="0">
              <a:lnSpc>
                <a:spcPts val="2000"/>
              </a:lnSpc>
              <a:buNone/>
            </a:pPr>
            <a:r>
              <a:rPr lang="en-US" sz="120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Fired in 8 of 8 test seeds.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566928" y="4206240"/>
            <a:ext cx="7315200" cy="1627632"/>
          </a:xfrm>
          <a:prstGeom prst="roundRect">
            <a:avLst>
              <a:gd name="adj" fmla="val 3371"/>
            </a:avLst>
          </a:prstGeom>
          <a:solidFill>
            <a:srgbClr val="2C2C2A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68096" y="4352544"/>
            <a:ext cx="69128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3987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THIS</a:t>
            </a:r>
            <a:endParaRPr lang="en-US" sz="950" dirty="0"/>
          </a:p>
        </p:txBody>
      </p:sp>
      <p:sp>
        <p:nvSpPr>
          <p:cNvPr id="18" name="Text 15"/>
          <p:cNvSpPr/>
          <p:nvPr/>
        </p:nvSpPr>
        <p:spPr>
          <a:xfrm>
            <a:off x="768096" y="4626864"/>
            <a:ext cx="6912864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"Nothing is over limit yet — but it's telling me I hit the 4.5 alarm limit in about 40 minutes of run time. It's a least-squares fit over the last twenty minutes, extrapolated to the limit, and it only reports when the fit is good enough to mean anything. It's a regression, not a black box. I can show you the arithmetic."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8174736" y="4206240"/>
            <a:ext cx="3450031" cy="1627632"/>
          </a:xfrm>
          <a:prstGeom prst="roundRect">
            <a:avLst>
              <a:gd name="adj" fmla="val 3371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394192" y="4370832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AB2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NOT call this AI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8394192" y="4681728"/>
            <a:ext cx="3017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1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a straight-line fit "AI prediction" is the fastest way to lose the engineer in the room. The AI story is the copilot.</a:t>
            </a:r>
            <a:endParaRPr lang="en-US" sz="1150" dirty="0"/>
          </a:p>
        </p:txBody>
      </p:sp>
      <p:sp>
        <p:nvSpPr>
          <p:cNvPr id="22" name="Text 19"/>
          <p:cNvSpPr/>
          <p:nvPr/>
        </p:nvSpPr>
        <p:spPr>
          <a:xfrm>
            <a:off x="566928" y="6382512"/>
            <a:ext cx="110578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i="1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 of 8 simulator seeds. Projection suppressed when the fit quality r² falls below 0.55 — no projection is shown rather than a bad one.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414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310896"/>
            <a:ext cx="475488" cy="475488"/>
          </a:xfrm>
          <a:prstGeom prst="ellipse">
            <a:avLst/>
          </a:prstGeom>
          <a:solidFill>
            <a:srgbClr val="3987E5"/>
          </a:solidFill>
          <a:ln w="12700">
            <a:solidFill>
              <a:srgbClr val="3987E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66928" y="31089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1225296" y="274320"/>
            <a:ext cx="8314639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copilot explains itself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9430207" y="310896"/>
            <a:ext cx="21945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3:30 · 90 seconds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66928" y="1170432"/>
            <a:ext cx="6903720" cy="3200400"/>
          </a:xfrm>
          <a:prstGeom prst="roundRect">
            <a:avLst>
              <a:gd name="adj" fmla="val 1714"/>
            </a:avLst>
          </a:prstGeom>
          <a:solidFill>
            <a:srgbClr val="2C2C2A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4672" y="1335024"/>
            <a:ext cx="6400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199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COPILOT · reading live telemetry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804672" y="1664208"/>
            <a:ext cx="64465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CNC-02 is running, but it is carrying two active alarms:
</a:t>
            </a:r>
            <a:pPr indent="0" marL="0">
              <a:lnSpc>
                <a:spcPts val="1800"/>
              </a:lnSpc>
              <a:buNone/>
            </a:pPr>
            <a:r>
              <a:rPr lang="en-US" sz="12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Bearing vibration: 4.97 mm/s RMS, above the 4.5 mm/s alarm limit. That is the measurement; the likely inference is a degrading spindle bearing.
</a:t>
            </a:r>
            <a:pPr indent="0" marL="0">
              <a:lnSpc>
                <a:spcPts val="1800"/>
              </a:lnSpc>
              <a:buNone/>
            </a:pPr>
            <a:r>
              <a:rPr lang="en-US" sz="12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vibration accelerates tool wear (climbing 0.34%/min, r²=1.00) and both push parts out of tolerance — consistent with INS-04 reject rate at 5.45%, above its 4% warning limit.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7763256" y="1170432"/>
            <a:ext cx="3861511" cy="1005840"/>
          </a:xfrm>
          <a:prstGeom prst="roundRect">
            <a:avLst>
              <a:gd name="adj" fmla="val 5455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973568" y="1353312"/>
            <a:ext cx="146304" cy="146304"/>
          </a:xfrm>
          <a:prstGeom prst="ellipse">
            <a:avLst/>
          </a:prstGeom>
          <a:solidFill>
            <a:srgbClr val="199E7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0" y="129844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was not told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229600" y="1572768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Fault-injection events are filtered out of its context. The diagnosis is earned from telemetry.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7763256" y="2267712"/>
            <a:ext cx="3861511" cy="1005840"/>
          </a:xfrm>
          <a:prstGeom prst="roundRect">
            <a:avLst>
              <a:gd name="adj" fmla="val 5455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973568" y="2450592"/>
            <a:ext cx="146304" cy="146304"/>
          </a:xfrm>
          <a:prstGeom prst="ellipse">
            <a:avLst/>
          </a:prstGeom>
          <a:solidFill>
            <a:srgbClr val="3987E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229600" y="239572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Measurement vs inference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29600" y="2670048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Verbatim: "That is the measurement; the likely inference is..."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7763256" y="3364992"/>
            <a:ext cx="3861511" cy="1005840"/>
          </a:xfrm>
          <a:prstGeom prst="roundRect">
            <a:avLst>
              <a:gd name="adj" fmla="val 5455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973568" y="3547872"/>
            <a:ext cx="146304" cy="146304"/>
          </a:xfrm>
          <a:prstGeom prst="ellipse">
            <a:avLst/>
          </a:prstGeom>
          <a:solidFill>
            <a:srgbClr val="D9592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29600" y="349300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traces the chain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229600" y="3767328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0"/>
              </a:lnSpc>
              <a:buNone/>
            </a:pPr>
            <a:r>
              <a:rPr lang="en-US" sz="10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Vibration → tool wear → out-of-tolerance parts → reject rate → OEE.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566928" y="4572000"/>
            <a:ext cx="6903720" cy="1371600"/>
          </a:xfrm>
          <a:prstGeom prst="roundRect">
            <a:avLst>
              <a:gd name="adj" fmla="val 4000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68096" y="4718304"/>
            <a:ext cx="650138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FAB2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THIS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768096" y="5010912"/>
            <a:ext cx="6501384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17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"Explain this" on the bearing alarm</a:t>
            </a:r>
            <a:endParaRPr lang="en-US" sz="1250" dirty="0"/>
          </a:p>
          <a:p>
            <a:pPr marL="342900" indent="-342900">
              <a:lnSpc>
                <a:spcPts val="17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While it thinks: say it is not told which fault you injected</a:t>
            </a:r>
            <a:endParaRPr lang="en-US" sz="1250" dirty="0"/>
          </a:p>
          <a:p>
            <a:pPr marL="342900" indent="-342900">
              <a:lnSpc>
                <a:spcPts val="17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Then click the "Draft a maintenance work order" chip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7763256" y="4572000"/>
            <a:ext cx="3861511" cy="1371600"/>
          </a:xfrm>
          <a:prstGeom prst="roundRect">
            <a:avLst>
              <a:gd name="adj" fmla="val 4000"/>
            </a:avLst>
          </a:prstGeom>
          <a:solidFill>
            <a:srgbClr val="3A2A1F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973568" y="4718304"/>
            <a:ext cx="3200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AB2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Latency warning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973568" y="5010912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10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Local model for this beat. Cloud can take 30 s to start talking.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566928" y="6382512"/>
            <a:ext cx="110578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i="1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Verbatim excerpt from a live run. Model: stealth/ox-alpha via OpenRouter.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414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310896"/>
            <a:ext cx="475488" cy="475488"/>
          </a:xfrm>
          <a:prstGeom prst="ellipse">
            <a:avLst/>
          </a:prstGeom>
          <a:solidFill>
            <a:srgbClr val="3987E5"/>
          </a:solidFill>
          <a:ln w="12700">
            <a:solidFill>
              <a:srgbClr val="3987E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66928" y="31089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1225296" y="274320"/>
            <a:ext cx="8314639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Intervene, and watch it recover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9430207" y="310896"/>
            <a:ext cx="21945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5:00 · 45 seconds</a:t>
            </a:r>
            <a:endParaRPr lang="en-US" sz="13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566928" y="1170432"/>
          <a:ext cx="6903720" cy="2971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/>
          <p:nvPr/>
        </p:nvSpPr>
        <p:spPr>
          <a:xfrm>
            <a:off x="7790688" y="1234440"/>
            <a:ext cx="2011680" cy="518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D03B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17.6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7790688" y="1734312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OEE points lost in 30 min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893808" y="1234440"/>
            <a:ext cx="2011680" cy="518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FAB2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2.3×</a:t>
            </a:r>
            <a:endParaRPr lang="en-US" sz="3400" dirty="0"/>
          </a:p>
        </p:txBody>
      </p:sp>
      <p:sp>
        <p:nvSpPr>
          <p:cNvPr id="10" name="Text 7"/>
          <p:cNvSpPr/>
          <p:nvPr/>
        </p:nvSpPr>
        <p:spPr>
          <a:xfrm>
            <a:off x="9893808" y="1734312"/>
            <a:ext cx="2011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reject rate, 2.2% → 5.2%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7790688" y="2331720"/>
            <a:ext cx="3834079" cy="1810512"/>
          </a:xfrm>
          <a:prstGeom prst="roundRect">
            <a:avLst>
              <a:gd name="adj" fmla="val 3030"/>
            </a:avLst>
          </a:prstGeom>
          <a:solidFill>
            <a:srgbClr val="2A3140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010144" y="2505456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3987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a control line matters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8010144" y="2798064"/>
            <a:ext cx="3566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20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green line is the same simulator, same seed, no fault. It holds 88%. That is what proves the drop is the fault and not ordinary variation — the question an analyst will ask, answered before they ask it.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566928" y="4370832"/>
            <a:ext cx="6903720" cy="1554480"/>
          </a:xfrm>
          <a:prstGeom prst="roundRect">
            <a:avLst>
              <a:gd name="adj" fmla="val 3529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68096" y="4517136"/>
            <a:ext cx="650138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FAB2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THIS</a:t>
            </a:r>
            <a:endParaRPr lang="en-US" sz="950" dirty="0"/>
          </a:p>
        </p:txBody>
      </p:sp>
      <p:sp>
        <p:nvSpPr>
          <p:cNvPr id="16" name="Text 13"/>
          <p:cNvSpPr/>
          <p:nvPr/>
        </p:nvSpPr>
        <p:spPr>
          <a:xfrm>
            <a:off x="768096" y="4809744"/>
            <a:ext cx="6501384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17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the bearing fault, then click Tool change</a:t>
            </a:r>
            <a:endParaRPr lang="en-US" sz="1250" dirty="0"/>
          </a:p>
          <a:p>
            <a:pPr marL="342900" indent="-342900">
              <a:lnSpc>
                <a:spcPts val="17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the clock to 20×</a:t>
            </a:r>
            <a:endParaRPr lang="en-US" sz="1250" dirty="0"/>
          </a:p>
          <a:p>
            <a:pPr marL="342900" indent="-342900">
              <a:lnSpc>
                <a:spcPts val="1700"/>
              </a:lnSpc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 reject rate fall and OEE climb back</a:t>
            </a:r>
            <a:endParaRPr lang="en-US" sz="1250" dirty="0"/>
          </a:p>
        </p:txBody>
      </p:sp>
      <p:sp>
        <p:nvSpPr>
          <p:cNvPr id="17" name="Shape 14"/>
          <p:cNvSpPr/>
          <p:nvPr/>
        </p:nvSpPr>
        <p:spPr>
          <a:xfrm>
            <a:off x="7790688" y="4370832"/>
            <a:ext cx="3834079" cy="1554480"/>
          </a:xfrm>
          <a:prstGeom prst="roundRect">
            <a:avLst>
              <a:gd name="adj" fmla="val 3529"/>
            </a:avLst>
          </a:prstGeom>
          <a:solidFill>
            <a:srgbClr val="2C2C2A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991856" y="4517136"/>
            <a:ext cx="3431743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3987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THIS</a:t>
            </a:r>
            <a:endParaRPr lang="en-US" sz="950" dirty="0"/>
          </a:p>
        </p:txBody>
      </p:sp>
      <p:sp>
        <p:nvSpPr>
          <p:cNvPr id="19" name="Text 16"/>
          <p:cNvSpPr/>
          <p:nvPr/>
        </p:nvSpPr>
        <p:spPr>
          <a:xfrm>
            <a:off x="7991856" y="4791456"/>
            <a:ext cx="3431743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"Bearing replaced, fresh tooling. The twin closed the loop — it found it, explained it, and now confirms the fix worked."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566928" y="6382512"/>
            <a:ext cx="110578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i="1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 of 8 paired simulator seeds; control and faulted lines share a seed, so the only difference is the fault.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414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310896"/>
            <a:ext cx="475488" cy="475488"/>
          </a:xfrm>
          <a:prstGeom prst="ellipse">
            <a:avLst/>
          </a:prstGeom>
          <a:solidFill>
            <a:srgbClr val="3987E5"/>
          </a:solidFill>
          <a:ln w="12700">
            <a:solidFill>
              <a:srgbClr val="3987E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66928" y="31089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1225296" y="274320"/>
            <a:ext cx="8314639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credibility close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9430207" y="310896"/>
            <a:ext cx="21945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5:45 · 30 seconds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66928" y="1234440"/>
            <a:ext cx="5394960" cy="2194560"/>
          </a:xfrm>
          <a:prstGeom prst="roundRect">
            <a:avLst>
              <a:gd name="adj" fmla="val 2500"/>
            </a:avLst>
          </a:prstGeom>
          <a:solidFill>
            <a:srgbClr val="2A3140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41248" y="1444752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3987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Switch the AI off. Ask again.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841248" y="1901952"/>
            <a:ext cx="48463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3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the copilot to "Offline rules" and ask "Why is OEE down?" again. The same diagnosis comes back — in 40 milliseconds, from a deterministic rule engine, with no model and no network involved.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6254496" y="1234440"/>
            <a:ext cx="1783080" cy="2194560"/>
          </a:xfrm>
          <a:prstGeom prst="roundRect">
            <a:avLst>
              <a:gd name="adj" fmla="val 3077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19088" y="140817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6419088" y="1700784"/>
            <a:ext cx="1554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D959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2–35 s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19088" y="2157984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first token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6419088" y="2505456"/>
            <a:ext cx="1463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analysis. Variable.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8202168" y="1234440"/>
            <a:ext cx="1783080" cy="2194560"/>
          </a:xfrm>
          <a:prstGeom prst="roundRect">
            <a:avLst>
              <a:gd name="adj" fmla="val 3077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66760" y="140817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8366760" y="1700784"/>
            <a:ext cx="1554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3987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~1 s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8366760" y="2157984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first token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8366760" y="2505456"/>
            <a:ext cx="1463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live walkthrough.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10149840" y="1234440"/>
            <a:ext cx="1783080" cy="2194560"/>
          </a:xfrm>
          <a:prstGeom prst="roundRect">
            <a:avLst>
              <a:gd name="adj" fmla="val 3077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314432" y="1408176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Offline rules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10314432" y="1700784"/>
            <a:ext cx="1554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99E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ms</a:t>
            </a:r>
            <a:endParaRPr lang="en-US" sz="2100" dirty="0"/>
          </a:p>
        </p:txBody>
      </p:sp>
      <p:sp>
        <p:nvSpPr>
          <p:cNvPr id="22" name="Text 20"/>
          <p:cNvSpPr/>
          <p:nvPr/>
        </p:nvSpPr>
        <p:spPr>
          <a:xfrm>
            <a:off x="10314432" y="2157984"/>
            <a:ext cx="1463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first token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10314432" y="2505456"/>
            <a:ext cx="1463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Deterministic. Always.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566928" y="3639312"/>
            <a:ext cx="6309360" cy="1572768"/>
          </a:xfrm>
          <a:prstGeom prst="roundRect">
            <a:avLst>
              <a:gd name="adj" fmla="val 3488"/>
            </a:avLst>
          </a:prstGeom>
          <a:solidFill>
            <a:srgbClr val="2C2C2A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68096" y="3785616"/>
            <a:ext cx="59070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40" kern="0" dirty="0">
                <a:solidFill>
                  <a:srgbClr val="3987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THIS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768096" y="4059936"/>
            <a:ext cx="5907024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"Same conclusion, no model, no network. The AI makes it conversational — it isn't where the analysis comes from. Everything you just saw is a threshold, a regression, or an OEE calculation you can audit."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7168896" y="3639312"/>
            <a:ext cx="4455871" cy="1572768"/>
          </a:xfrm>
          <a:prstGeom prst="roundRect">
            <a:avLst>
              <a:gd name="adj" fmla="val 3488"/>
            </a:avLst>
          </a:prstGeom>
          <a:solidFill>
            <a:srgbClr val="2C2C2A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388352" y="3803904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move is worth more than it looks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7388352" y="4133088"/>
            <a:ext cx="3931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1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the answer to "is the AI just making this up?" — and it lands far better as a demonstration than as a claim.</a:t>
            </a:r>
            <a:endParaRPr lang="en-US" sz="1150" dirty="0"/>
          </a:p>
        </p:txBody>
      </p:sp>
      <p:sp>
        <p:nvSpPr>
          <p:cNvPr id="30" name="Text 28"/>
          <p:cNvSpPr/>
          <p:nvPr/>
        </p:nvSpPr>
        <p:spPr>
          <a:xfrm>
            <a:off x="566928" y="5440680"/>
            <a:ext cx="1105783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300" i="1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Then land it: "This runs on a simulated line today. The ingest layer is built to take your data — MQTT, OPC-UA or a historian export — and nothing above that layer changes when we swap it."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414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146304"/>
            <a:ext cx="1105783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3987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ANTICIPATING THE SCEPTIC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66928" y="384048"/>
            <a:ext cx="1105783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Six decisions that let this survive an engineer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66928" y="1463040"/>
            <a:ext cx="3566160" cy="1783080"/>
          </a:xfrm>
          <a:prstGeom prst="roundRect">
            <a:avLst>
              <a:gd name="adj" fmla="val 3077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86384" y="1645920"/>
            <a:ext cx="31272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3987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87%</a:t>
            </a:r>
            <a:pPr indent="0" marL="0">
              <a:buNone/>
            </a:pPr>
            <a:r>
              <a:rPr lang="en-US" sz="1250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not 100%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786384" y="2066544"/>
            <a:ext cx="3127248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Micro-stops and unplanned stops are modelled. Performance is capped at 100% by definition, so buffer draining can never yield OEE above 100%.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352544" y="1463040"/>
            <a:ext cx="3566160" cy="1783080"/>
          </a:xfrm>
          <a:prstGeom prst="roundRect">
            <a:avLst>
              <a:gd name="adj" fmla="val 3077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0" y="1645920"/>
            <a:ext cx="31272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3987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Regression</a:t>
            </a:r>
            <a:pPr indent="0" marL="0">
              <a:buNone/>
            </a:pPr>
            <a:r>
              <a:rPr lang="en-US" sz="1250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not "AI prediction"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572000" y="2066544"/>
            <a:ext cx="3127248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Least-squares fit projected to the limit, suppressed when r² is too low to trust. Auditable arithmetic.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8138160" y="1463040"/>
            <a:ext cx="3566160" cy="1783080"/>
          </a:xfrm>
          <a:prstGeom prst="roundRect">
            <a:avLst>
              <a:gd name="adj" fmla="val 3077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357616" y="1645920"/>
            <a:ext cx="31272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3987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Blind</a:t>
            </a:r>
            <a:pPr indent="0" marL="0">
              <a:buNone/>
            </a:pPr>
            <a:r>
              <a:rPr lang="en-US" sz="1250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copilot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8357616" y="2066544"/>
            <a:ext cx="3127248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Fault-injection events are filtered from its context. It diagnoses from telemetry.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66928" y="3465576"/>
            <a:ext cx="3566160" cy="1783080"/>
          </a:xfrm>
          <a:prstGeom prst="roundRect">
            <a:avLst>
              <a:gd name="adj" fmla="val 3077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86384" y="3648456"/>
            <a:ext cx="31272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3987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Stale</a:t>
            </a:r>
            <a:pPr indent="0" marL="0">
              <a:buNone/>
            </a:pPr>
            <a:r>
              <a:rPr lang="en-US" sz="1250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not zero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786384" y="4069080"/>
            <a:ext cx="3127248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dropped sensor holds its last value and flags itself. Charts stop rather than drawing a flat line that reads as healthy.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4352544" y="3465576"/>
            <a:ext cx="3566160" cy="1783080"/>
          </a:xfrm>
          <a:prstGeom prst="roundRect">
            <a:avLst>
              <a:gd name="adj" fmla="val 3077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0" y="3648456"/>
            <a:ext cx="31272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3987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Coupled</a:t>
            </a:r>
            <a:pPr indent="0" marL="0">
              <a:buNone/>
            </a:pPr>
            <a:r>
              <a:rPr lang="en-US" sz="1250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not random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4572000" y="4069080"/>
            <a:ext cx="3127248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Finite buffers make stations block and starve each other. Vibration drives wear drives rejects drives OEE.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8138160" y="3465576"/>
            <a:ext cx="3566160" cy="1783080"/>
          </a:xfrm>
          <a:prstGeom prst="roundRect">
            <a:avLst>
              <a:gd name="adj" fmla="val 3077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357616" y="3648456"/>
            <a:ext cx="312724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3987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Read-only</a:t>
            </a:r>
            <a:pPr indent="0" marL="0">
              <a:buNone/>
            </a:pPr>
            <a:r>
              <a:rPr lang="en-US" sz="1250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by choice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8357616" y="4069080"/>
            <a:ext cx="3127248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OPC-UA could write setpoints to a PLC. It deliberately does not — that needs interlocks, an audit trail and your sign-off.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566928" y="5468112"/>
            <a:ext cx="11057839" cy="786384"/>
          </a:xfrm>
          <a:prstGeom prst="roundRect">
            <a:avLst>
              <a:gd name="adj" fmla="val 6977"/>
            </a:avLst>
          </a:prstGeom>
          <a:solidFill>
            <a:srgbClr val="2A3140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41248" y="5468112"/>
            <a:ext cx="10509199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one of these is a decision you can defend out loud — which is the difference between a demo that closes and a demo that raises doubts.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14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146304"/>
            <a:ext cx="1105783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3987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OBVIOUS QUESTION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66928" y="384048"/>
            <a:ext cx="1105783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"Can it take our data?"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66928" y="1371600"/>
            <a:ext cx="6675120" cy="987552"/>
          </a:xfrm>
          <a:prstGeom prst="roundRect">
            <a:avLst>
              <a:gd name="adj" fmla="val 5556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04672" y="1517904"/>
            <a:ext cx="182880" cy="182880"/>
          </a:xfrm>
          <a:prstGeom prst="ellipse">
            <a:avLst/>
          </a:prstGeom>
          <a:solidFill>
            <a:srgbClr val="D9592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15568" y="146304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MQTT / Sparkplug B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1115568" y="1773936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 your topics to signals, implement one class. Sparkplug decodes metric aliases from NBIRTH/NDATA.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66928" y="2468880"/>
            <a:ext cx="6675120" cy="987552"/>
          </a:xfrm>
          <a:prstGeom prst="roundRect">
            <a:avLst>
              <a:gd name="adj" fmla="val 5556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04672" y="2615184"/>
            <a:ext cx="182880" cy="182880"/>
          </a:xfrm>
          <a:prstGeom prst="ellipse">
            <a:avLst/>
          </a:prstGeom>
          <a:solidFill>
            <a:srgbClr val="3987E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115568" y="25603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OPC-UA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1115568" y="2871216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 your address space, map NodeIds, subscribe. Honour StatusCode and prefer source timestamps.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566928" y="3566160"/>
            <a:ext cx="6675120" cy="987552"/>
          </a:xfrm>
          <a:prstGeom prst="roundRect">
            <a:avLst>
              <a:gd name="adj" fmla="val 5556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04672" y="3712464"/>
            <a:ext cx="182880" cy="182880"/>
          </a:xfrm>
          <a:prstGeom prst="ellipse">
            <a:avLst/>
          </a:prstGeom>
          <a:solidFill>
            <a:srgbClr val="199E7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115568" y="365760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Historian / CSV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1115568" y="3968496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1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Simplest first step: replay an export on a timer. Real customer data with no plant network access.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7534656" y="1371600"/>
            <a:ext cx="4090111" cy="3182112"/>
          </a:xfrm>
          <a:prstGeom prst="roundRect">
            <a:avLst>
              <a:gd name="adj" fmla="val 1724"/>
            </a:avLst>
          </a:prstGeom>
          <a:solidFill>
            <a:srgbClr val="2A3140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790688" y="1554480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987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 things that bite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7790688" y="1920240"/>
            <a:ext cx="3559759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1800"/>
              </a:lnSpc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Staleness — flag it, never render stale as live</a:t>
            </a:r>
            <a:endParaRPr lang="en-US" sz="1150" dirty="0"/>
          </a:p>
          <a:p>
            <a:pPr marL="342900" indent="-342900">
              <a:lnSpc>
                <a:spcPts val="1800"/>
              </a:lnSpc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 codes — a Bad reading is not a data point</a:t>
            </a:r>
            <a:endParaRPr lang="en-US" sz="1150" dirty="0"/>
          </a:p>
          <a:p>
            <a:pPr marL="342900" indent="-342900">
              <a:lnSpc>
                <a:spcPts val="1800"/>
              </a:lnSpc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Timestamps — use source, not arrival time</a:t>
            </a:r>
            <a:endParaRPr lang="en-US" sz="1150" dirty="0"/>
          </a:p>
          <a:p>
            <a:pPr marL="342900" indent="-342900">
              <a:lnSpc>
                <a:spcPts val="1800"/>
              </a:lnSpc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Units — convert at the boundary, or every threshold is wrong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566928" y="4773168"/>
            <a:ext cx="11057839" cy="987552"/>
          </a:xfrm>
          <a:prstGeom prst="roundRect">
            <a:avLst>
              <a:gd name="adj" fmla="val 5556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41248" y="4974336"/>
            <a:ext cx="1050919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above the ingest seam — analytics, alarms, dashboard, copilot — needs no changes at all. That is the difference between a day of integration work and a rebuild.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66928" y="6382512"/>
            <a:ext cx="11057839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i="1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adapters ship as documented stubs with the real interface signatures. See docs/architecture.md.</a:t>
            </a:r>
            <a:endParaRPr lang="en-US" sz="9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14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146304"/>
            <a:ext cx="11057839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160" kern="0" dirty="0">
                <a:solidFill>
                  <a:srgbClr val="3987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PRESENTER CHECKLIST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66928" y="384048"/>
            <a:ext cx="1105783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 minutes before you walk in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66928" y="1371600"/>
            <a:ext cx="6858000" cy="749808"/>
          </a:xfrm>
          <a:prstGeom prst="roundRect">
            <a:avLst>
              <a:gd name="adj" fmla="val 7317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" y="1545336"/>
            <a:ext cx="402336" cy="402336"/>
          </a:xfrm>
          <a:prstGeom prst="ellipse">
            <a:avLst/>
          </a:prstGeom>
          <a:solidFill>
            <a:srgbClr val="199E70"/>
          </a:solidFill>
          <a:ln w="12700">
            <a:solidFill>
              <a:srgbClr val="199E7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54533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298448" y="1371600"/>
            <a:ext cx="21488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 it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3493008" y="1371600"/>
            <a:ext cx="3794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npm run dev, open localhost:5173. Confirm "Telemetry live" in the header.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566928" y="2231136"/>
            <a:ext cx="6858000" cy="749808"/>
          </a:xfrm>
          <a:prstGeom prst="roundRect">
            <a:avLst>
              <a:gd name="adj" fmla="val 7317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31520" y="2404872"/>
            <a:ext cx="402336" cy="402336"/>
          </a:xfrm>
          <a:prstGeom prst="ellipse">
            <a:avLst/>
          </a:prstGeom>
          <a:solidFill>
            <a:srgbClr val="199E70"/>
          </a:solidFill>
          <a:ln w="12700">
            <a:solidFill>
              <a:srgbClr val="199E7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1520" y="24048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298448" y="2231136"/>
            <a:ext cx="21488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Pick the model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3493008" y="2231136"/>
            <a:ext cx="3794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⚙ → choose a provider → Test. Under 4 s is presentable live.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66928" y="3090672"/>
            <a:ext cx="6858000" cy="749808"/>
          </a:xfrm>
          <a:prstGeom prst="roundRect">
            <a:avLst>
              <a:gd name="adj" fmla="val 7317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31520" y="3264408"/>
            <a:ext cx="402336" cy="402336"/>
          </a:xfrm>
          <a:prstGeom prst="ellipse">
            <a:avLst/>
          </a:prstGeom>
          <a:solidFill>
            <a:srgbClr val="199E70"/>
          </a:solidFill>
          <a:ln w="12700">
            <a:solidFill>
              <a:srgbClr val="199E7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31520" y="326440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298448" y="3090672"/>
            <a:ext cx="21488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Reset the line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3493008" y="3090672"/>
            <a:ext cx="3794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 Reset. It re-warms to ~87% OEE, all clear, in under a second.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566928" y="3950208"/>
            <a:ext cx="6858000" cy="749808"/>
          </a:xfrm>
          <a:prstGeom prst="roundRect">
            <a:avLst>
              <a:gd name="adj" fmla="val 7317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31520" y="4123944"/>
            <a:ext cx="402336" cy="402336"/>
          </a:xfrm>
          <a:prstGeom prst="ellipse">
            <a:avLst/>
          </a:prstGeom>
          <a:solidFill>
            <a:srgbClr val="199E70"/>
          </a:solidFill>
          <a:ln w="12700">
            <a:solidFill>
              <a:srgbClr val="199E7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31520" y="412394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298448" y="3950208"/>
            <a:ext cx="21488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Leave the clock at 1×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3493008" y="3950208"/>
            <a:ext cx="3794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speed it up in step 3, not before.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566928" y="4809744"/>
            <a:ext cx="6858000" cy="749808"/>
          </a:xfrm>
          <a:prstGeom prst="roundRect">
            <a:avLst>
              <a:gd name="adj" fmla="val 7317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31520" y="4983480"/>
            <a:ext cx="402336" cy="402336"/>
          </a:xfrm>
          <a:prstGeom prst="ellipse">
            <a:avLst/>
          </a:prstGeom>
          <a:solidFill>
            <a:srgbClr val="199E70"/>
          </a:solidFill>
          <a:ln w="12700">
            <a:solidFill>
              <a:srgbClr val="199E7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31520" y="498348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1298448" y="4809744"/>
            <a:ext cx="21488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Rehearse with wifi off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3493008" y="4809744"/>
            <a:ext cx="37947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Once. The rule engine is your safety net — know what it looks like.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7717536" y="1371600"/>
            <a:ext cx="3907231" cy="2103120"/>
          </a:xfrm>
          <a:prstGeom prst="roundRect">
            <a:avLst>
              <a:gd name="adj" fmla="val 2609"/>
            </a:avLst>
          </a:prstGeom>
          <a:solidFill>
            <a:srgbClr val="3A2A1F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7936992" y="153619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AB2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something breaks</a:t>
            </a:r>
            <a:endParaRPr lang="en-US" sz="1350" dirty="0"/>
          </a:p>
        </p:txBody>
      </p:sp>
      <p:sp>
        <p:nvSpPr>
          <p:cNvPr id="31" name="Text 29"/>
          <p:cNvSpPr/>
          <p:nvPr/>
        </p:nvSpPr>
        <p:spPr>
          <a:xfrm>
            <a:off x="7936992" y="1883664"/>
            <a:ext cx="341345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1800"/>
              </a:lnSpc>
              <a:spcAft>
                <a:spcPts val="700"/>
              </a:spcAft>
              <a:buSzPct val="100000"/>
              <a:buChar char="•"/>
            </a:pPr>
            <a:r>
              <a:rPr lang="en-US" sz="10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Disconnected → npm run dev again; it reconnects itself</a:t>
            </a:r>
            <a:endParaRPr lang="en-US" sz="1050" dirty="0"/>
          </a:p>
          <a:p>
            <a:pPr marL="342900" indent="-342900">
              <a:lnSpc>
                <a:spcPts val="1800"/>
              </a:lnSpc>
              <a:spcAft>
                <a:spcPts val="700"/>
              </a:spcAft>
              <a:buSzPct val="100000"/>
              <a:buChar char="•"/>
            </a:pPr>
            <a:r>
              <a:rPr lang="en-US" sz="10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Copilot silent → switch to Offline rules and carry on</a:t>
            </a:r>
            <a:endParaRPr lang="en-US" sz="1050" dirty="0"/>
          </a:p>
          <a:p>
            <a:pPr marL="342900" indent="-342900">
              <a:lnSpc>
                <a:spcPts val="1800"/>
              </a:lnSpc>
              <a:spcAft>
                <a:spcPts val="700"/>
              </a:spcAft>
              <a:buSzPct val="100000"/>
              <a:buChar char="•"/>
            </a:pPr>
            <a:r>
              <a:rPr lang="en-US" sz="10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Odd state → press Reset</a:t>
            </a:r>
            <a:endParaRPr lang="en-US" sz="1050" dirty="0"/>
          </a:p>
          <a:p>
            <a:pPr marL="342900" indent="-342900">
              <a:lnSpc>
                <a:spcPts val="1800"/>
              </a:lnSpc>
              <a:spcAft>
                <a:spcPts val="700"/>
              </a:spcAft>
              <a:buSzPct val="100000"/>
              <a:buChar char="•"/>
            </a:pPr>
            <a:r>
              <a:rPr lang="en-US" sz="10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3D choppy → drop the clock to 20×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7717536" y="3657600"/>
            <a:ext cx="3907231" cy="1901952"/>
          </a:xfrm>
          <a:prstGeom prst="roundRect">
            <a:avLst>
              <a:gd name="adj" fmla="val 2885"/>
            </a:avLst>
          </a:prstGeom>
          <a:solidFill>
            <a:srgbClr val="232322"/>
          </a:solidFill>
          <a:ln w="9525">
            <a:solidFill>
              <a:srgbClr val="3A3A37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936992" y="384048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3987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not show everything</a:t>
            </a:r>
            <a:endParaRPr lang="en-US" sz="1350" dirty="0"/>
          </a:p>
        </p:txBody>
      </p:sp>
      <p:sp>
        <p:nvSpPr>
          <p:cNvPr id="34" name="Text 32"/>
          <p:cNvSpPr/>
          <p:nvPr/>
        </p:nvSpPr>
        <p:spPr>
          <a:xfrm>
            <a:off x="7936992" y="4151376"/>
            <a:ext cx="341345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15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There are four injectable faults. The demo uses one. The other three exist so you can answer "what else can it do?" — mention them, do not fire them.</a:t>
            </a:r>
            <a:endParaRPr lang="en-US" sz="11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C0C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11887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3987E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THIS GOES NEXT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66928" y="1572768"/>
            <a:ext cx="9144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ways to make this yours</a:t>
            </a:r>
            <a:endParaRPr lang="en-US" sz="3800" dirty="0"/>
          </a:p>
        </p:txBody>
      </p:sp>
      <p:sp>
        <p:nvSpPr>
          <p:cNvPr id="4" name="Shape 2"/>
          <p:cNvSpPr/>
          <p:nvPr/>
        </p:nvSpPr>
        <p:spPr>
          <a:xfrm>
            <a:off x="566928" y="2734056"/>
            <a:ext cx="420624" cy="420624"/>
          </a:xfrm>
          <a:prstGeom prst="ellipse">
            <a:avLst/>
          </a:prstGeom>
          <a:solidFill>
            <a:srgbClr val="3987E5"/>
          </a:solidFill>
          <a:ln w="12700">
            <a:solidFill>
              <a:srgbClr val="3987E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66928" y="27340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225296" y="2697480"/>
            <a:ext cx="3200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line, our model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590288" y="2679192"/>
            <a:ext cx="685159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30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Swap the five generic stations for your actual process and cycle times. A day or two of modelling.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66928" y="3785616"/>
            <a:ext cx="420624" cy="420624"/>
          </a:xfrm>
          <a:prstGeom prst="ellipse">
            <a:avLst/>
          </a:prstGeom>
          <a:solidFill>
            <a:srgbClr val="3987E5"/>
          </a:solidFill>
          <a:ln w="12700">
            <a:solidFill>
              <a:srgbClr val="3987E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66928" y="378561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225296" y="3749040"/>
            <a:ext cx="3200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data, live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590288" y="3730752"/>
            <a:ext cx="685159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30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 the ingest layer at a historian export first, then MQTT or OPC-UA. Nothing above the seam changes.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66928" y="4837176"/>
            <a:ext cx="420624" cy="420624"/>
          </a:xfrm>
          <a:prstGeom prst="ellipse">
            <a:avLst/>
          </a:prstGeom>
          <a:solidFill>
            <a:srgbClr val="3987E5"/>
          </a:solidFill>
          <a:ln w="12700">
            <a:solidFill>
              <a:srgbClr val="3987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66928" y="483717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225296" y="4800600"/>
            <a:ext cx="3200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failure history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90288" y="4782312"/>
            <a:ext cx="685159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300" dirty="0">
                <a:solidFill>
                  <a:srgbClr val="C3C2B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Trend extrapolation is deliberately simple. With real failure records behind it, the prediction gets considerably better.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66928" y="5943600"/>
            <a:ext cx="11057839" cy="0"/>
          </a:xfrm>
          <a:prstGeom prst="line">
            <a:avLst/>
          </a:prstGeom>
          <a:noFill/>
          <a:ln w="12700">
            <a:solidFill>
              <a:srgbClr val="3A3A3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66928" y="610819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C8A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Runs entirely on one laptop · no cloud dependency · no internet required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LINE-1 Digital Twin — Step-by-step demonstration</dc:title>
  <dc:subject>PptxGenJS Presentation</dc:subject>
  <dc:creator>LINE-1 Digital Twin</dc:creator>
  <cp:lastModifiedBy>LINE-1 Digital Twin</cp:lastModifiedBy>
  <cp:revision>1</cp:revision>
  <dcterms:created xsi:type="dcterms:W3CDTF">2026-08-24T09:21:15Z</dcterms:created>
  <dcterms:modified xsi:type="dcterms:W3CDTF">2026-08-24T09:21:15Z</dcterms:modified>
</cp:coreProperties>
</file>